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4" r:id="rId5"/>
    <p:sldId id="273" r:id="rId6"/>
    <p:sldId id="259" r:id="rId7"/>
    <p:sldId id="270" r:id="rId8"/>
    <p:sldId id="267" r:id="rId9"/>
    <p:sldId id="268" r:id="rId10"/>
    <p:sldId id="269" r:id="rId11"/>
    <p:sldId id="271" r:id="rId12"/>
    <p:sldId id="266" r:id="rId13"/>
    <p:sldId id="261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C288-C5E2-4A50-A6E8-BC725F153FA7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FE08-65BA-4B0E-8184-63727107B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5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01BF-8359-4F0E-9737-D57BBED37C28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B0C2-2F1F-49CE-8F51-31F7C64F0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1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0A4A-7F06-48C9-A9C5-A255EF6A2E6B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4801-B529-44F5-A3EE-F80C64928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F8F4-23B8-420E-B4D2-73D0C13ABEEE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2857-E0C5-4000-9ACF-930BEAD82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4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BE16-B8E0-48D4-B698-8022389AA02A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4760-F76C-4F7E-8F89-E7FB474F3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9B88-6F64-4542-A963-51B75FAC567B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55748-05F3-4AD6-A73F-25BACF841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0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360B-2E85-49C3-9771-390CB9EED024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3E89-2530-459B-91E0-AFF34BF98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1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E0BF-F7A3-4BE1-9F94-DD061F28541D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3EFE-28E5-4FF8-B633-E69C9882C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5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52F4-A137-4DCB-8B6E-36ACD0E97F0F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7D04-5E85-4C00-8C0E-9D971518B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0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5B35-390B-4BE2-9F31-00A5B83230BC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3AAF-1B20-4A1D-ACA3-1C0139C67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2A41-1F81-489E-985F-17733193DBCB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7961-2BB0-4242-AC1F-F1CB29E6F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3C78B9-4757-4AA8-B668-0903624D2F6E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277F2D-3BFF-4566-97FF-B176680A3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iliev.com/Home/files/UAS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153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cap="all" dirty="0" err="1" smtClean="0">
                <a:solidFill>
                  <a:schemeClr val="accent2">
                    <a:lumMod val="75000"/>
                  </a:schemeClr>
                </a:solidFill>
              </a:rPr>
              <a:t>Електрообезпечаване</a:t>
            </a:r>
            <a:r>
              <a:rPr lang="bg-BG" sz="2800" b="1" cap="all" dirty="0" smtClean="0">
                <a:solidFill>
                  <a:schemeClr val="accent2">
                    <a:lumMod val="75000"/>
                  </a:schemeClr>
                </a:solidFill>
              </a:rPr>
              <a:t> в отдалечени райони</a:t>
            </a:r>
            <a:endParaRPr lang="en-US" sz="3200" b="1" cap="all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867400"/>
            <a:ext cx="2590800" cy="461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l" eaLnBrk="1" hangingPunct="1"/>
            <a:r>
              <a:rPr lang="bg-BG" altLang="en-US" sz="2400" i="1" smtClean="0">
                <a:solidFill>
                  <a:schemeClr val="tx1"/>
                </a:solidFill>
              </a:rPr>
              <a:t>инж. Д. Илиев</a:t>
            </a:r>
            <a:endParaRPr lang="bg-BG" altLang="en-US" sz="2000" smtClean="0">
              <a:solidFill>
                <a:schemeClr val="tx1"/>
              </a:solidFill>
            </a:endParaRPr>
          </a:p>
        </p:txBody>
      </p:sp>
      <p:sp>
        <p:nvSpPr>
          <p:cNvPr id="2052" name="Rectangle 9"/>
          <p:cNvSpPr txBox="1">
            <a:spLocks noChangeArrowheads="1"/>
          </p:cNvSpPr>
          <p:nvPr/>
        </p:nvSpPr>
        <p:spPr bwMode="auto">
          <a:xfrm>
            <a:off x="6019800" y="5791200"/>
            <a:ext cx="2667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bg-BG" altLang="en-US" sz="2400" i="1" dirty="0" smtClean="0"/>
              <a:t>Лозен, 20</a:t>
            </a:r>
            <a:r>
              <a:rPr lang="en-US" altLang="en-US" sz="2400" i="1" dirty="0" smtClean="0"/>
              <a:t>20</a:t>
            </a:r>
            <a:endParaRPr lang="bg-BG" altLang="en-US" sz="2000" dirty="0"/>
          </a:p>
        </p:txBody>
      </p:sp>
      <p:pic>
        <p:nvPicPr>
          <p:cNvPr id="1026" name="Picture 2" descr="D:\Download\20121130155325-contents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441575"/>
            <a:ext cx="3048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i="1" dirty="0" smtClean="0"/>
              <a:t>Ел.генератори </a:t>
            </a:r>
            <a:r>
              <a:rPr lang="bg-BG" i="1" dirty="0"/>
              <a:t>с </a:t>
            </a:r>
            <a:r>
              <a:rPr lang="bg-BG" i="1" dirty="0" smtClean="0"/>
              <a:t>ДВГ – Употреба 1/2</a:t>
            </a:r>
            <a:endParaRPr lang="en-US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/>
              <a:t>Не </a:t>
            </a:r>
            <a:r>
              <a:rPr lang="ru-RU" sz="2400" dirty="0" err="1"/>
              <a:t>свързвайте</a:t>
            </a:r>
            <a:r>
              <a:rPr lang="ru-RU" sz="2400" dirty="0"/>
              <a:t> генератора с </a:t>
            </a:r>
            <a:r>
              <a:rPr lang="ru-RU" sz="2400" dirty="0" err="1"/>
              <a:t>електроуреди</a:t>
            </a:r>
            <a:r>
              <a:rPr lang="ru-RU" sz="2400" dirty="0"/>
              <a:t> </a:t>
            </a:r>
            <a:r>
              <a:rPr lang="ru-RU" sz="2400" dirty="0" err="1"/>
              <a:t>преди</a:t>
            </a:r>
            <a:r>
              <a:rPr lang="ru-RU" sz="2400" dirty="0"/>
              <a:t> да </a:t>
            </a:r>
            <a:r>
              <a:rPr lang="ru-RU" sz="2400" dirty="0" err="1"/>
              <a:t>сте</a:t>
            </a:r>
            <a:r>
              <a:rPr lang="ru-RU" sz="2400" dirty="0"/>
              <a:t> </a:t>
            </a:r>
            <a:r>
              <a:rPr lang="ru-RU" sz="2400" dirty="0" err="1"/>
              <a:t>стратирали</a:t>
            </a:r>
            <a:r>
              <a:rPr lang="ru-RU" sz="2400" dirty="0"/>
              <a:t> мотора.</a:t>
            </a:r>
            <a:endParaRPr lang="bg-BG" sz="24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Изключете ключа за променлив ток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Отворете крана за горивото (ако има такъв)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Включете мотора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bg-BG" sz="2000" i="1" dirty="0" smtClean="0"/>
              <a:t>Може да се наложи да използвате смукача (ако има такъв)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bg-BG" sz="2000" i="1" dirty="0" smtClean="0"/>
              <a:t>Ако системата е с ръчно запалване – 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ru-RU" sz="1600" i="1" dirty="0" err="1" smtClean="0"/>
              <a:t>Издърпайте</a:t>
            </a:r>
            <a:r>
              <a:rPr lang="ru-RU" sz="1600" i="1" dirty="0" smtClean="0"/>
              <a:t> </a:t>
            </a:r>
            <a:r>
              <a:rPr lang="ru-RU" sz="1600" i="1" dirty="0"/>
              <a:t>плавно </a:t>
            </a:r>
            <a:r>
              <a:rPr lang="ru-RU" sz="1600" i="1" dirty="0" err="1"/>
              <a:t>ръкохватката</a:t>
            </a:r>
            <a:r>
              <a:rPr lang="ru-RU" sz="1600" i="1" dirty="0"/>
              <a:t> на </a:t>
            </a:r>
            <a:r>
              <a:rPr lang="ru-RU" sz="1600" i="1" dirty="0" err="1"/>
              <a:t>стратера</a:t>
            </a:r>
            <a:r>
              <a:rPr lang="ru-RU" sz="1600" i="1" dirty="0"/>
              <a:t> </a:t>
            </a:r>
            <a:r>
              <a:rPr lang="ru-RU" sz="1600" i="1" dirty="0" err="1"/>
              <a:t>докато</a:t>
            </a:r>
            <a:r>
              <a:rPr lang="ru-RU" sz="1600" i="1" dirty="0"/>
              <a:t> </a:t>
            </a:r>
            <a:r>
              <a:rPr lang="ru-RU" sz="1600" i="1" dirty="0" err="1" smtClean="0"/>
              <a:t>почувствате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съпротивление</a:t>
            </a:r>
            <a:r>
              <a:rPr lang="ru-RU" sz="1600" i="1" dirty="0"/>
              <a:t>. </a:t>
            </a:r>
            <a:r>
              <a:rPr lang="ru-RU" sz="1600" i="1" dirty="0" err="1"/>
              <a:t>Това</a:t>
            </a:r>
            <a:r>
              <a:rPr lang="ru-RU" sz="1600" i="1" dirty="0"/>
              <a:t> е </a:t>
            </a:r>
            <a:r>
              <a:rPr lang="ru-RU" sz="1600" i="1" dirty="0" err="1"/>
              <a:t>точката</a:t>
            </a:r>
            <a:r>
              <a:rPr lang="ru-RU" sz="1600" i="1" dirty="0"/>
              <a:t> на “</a:t>
            </a:r>
            <a:r>
              <a:rPr lang="ru-RU" sz="1600" i="1" dirty="0" err="1"/>
              <a:t>компресия</a:t>
            </a:r>
            <a:r>
              <a:rPr lang="ru-RU" sz="1600" i="1" dirty="0"/>
              <a:t>”. </a:t>
            </a:r>
            <a:endParaRPr lang="ru-RU" sz="1600" i="1" dirty="0" smtClean="0"/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ru-RU" sz="1600" i="1" dirty="0" err="1" smtClean="0"/>
              <a:t>Върнете</a:t>
            </a:r>
            <a:r>
              <a:rPr lang="ru-RU" sz="1600" i="1" dirty="0" smtClean="0"/>
              <a:t> </a:t>
            </a:r>
            <a:r>
              <a:rPr lang="ru-RU" sz="1600" i="1" dirty="0" err="1"/>
              <a:t>ръкохватката</a:t>
            </a:r>
            <a:r>
              <a:rPr lang="ru-RU" sz="1600" i="1" dirty="0"/>
              <a:t> </a:t>
            </a:r>
            <a:r>
              <a:rPr lang="ru-RU" sz="1600" i="1" dirty="0" smtClean="0"/>
              <a:t>до </a:t>
            </a:r>
            <a:r>
              <a:rPr lang="ru-RU" sz="1600" i="1" dirty="0" err="1" smtClean="0"/>
              <a:t>начално</a:t>
            </a:r>
            <a:r>
              <a:rPr lang="ru-RU" sz="1600" i="1" dirty="0" smtClean="0"/>
              <a:t> </a:t>
            </a:r>
            <a:r>
              <a:rPr lang="ru-RU" sz="1600" i="1" dirty="0"/>
              <a:t>положение и </a:t>
            </a:r>
            <a:r>
              <a:rPr lang="ru-RU" sz="1600" i="1" dirty="0" err="1"/>
              <a:t>рязко</a:t>
            </a:r>
            <a:r>
              <a:rPr lang="ru-RU" sz="1600" i="1" dirty="0"/>
              <a:t> </a:t>
            </a:r>
            <a:r>
              <a:rPr lang="ru-RU" sz="1600" i="1" dirty="0" err="1"/>
              <a:t>издърпайте</a:t>
            </a:r>
            <a:r>
              <a:rPr lang="ru-RU" sz="1600" i="1" dirty="0"/>
              <a:t>. </a:t>
            </a:r>
            <a:endParaRPr lang="ru-RU" sz="1600" i="1" dirty="0" smtClean="0"/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ru-RU" sz="1600" i="1" dirty="0" smtClean="0"/>
              <a:t>Не </a:t>
            </a:r>
            <a:r>
              <a:rPr lang="ru-RU" sz="1600" i="1" dirty="0" err="1"/>
              <a:t>изтегляйте</a:t>
            </a:r>
            <a:r>
              <a:rPr lang="ru-RU" sz="1600" i="1" dirty="0"/>
              <a:t> </a:t>
            </a:r>
            <a:r>
              <a:rPr lang="ru-RU" sz="1600" i="1" dirty="0" err="1"/>
              <a:t>цялото</a:t>
            </a:r>
            <a:r>
              <a:rPr lang="ru-RU" sz="1600" i="1" dirty="0"/>
              <a:t> </a:t>
            </a:r>
            <a:r>
              <a:rPr lang="ru-RU" sz="1600" i="1" dirty="0" err="1"/>
              <a:t>въже</a:t>
            </a:r>
            <a:r>
              <a:rPr lang="ru-RU" sz="1600" i="1" dirty="0"/>
              <a:t>.</a:t>
            </a:r>
            <a:endParaRPr lang="bg-BG" sz="1600" i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Изчакайте няколко минути за да влезе мотора в работен режим (в зависимост от температурата)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41226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i="1" dirty="0" smtClean="0"/>
              <a:t>Ел.генератори </a:t>
            </a:r>
            <a:r>
              <a:rPr lang="bg-BG" i="1" dirty="0"/>
              <a:t>с </a:t>
            </a:r>
            <a:r>
              <a:rPr lang="bg-BG" i="1" dirty="0" smtClean="0"/>
              <a:t>ДВГ – Употреба 2/</a:t>
            </a:r>
            <a:r>
              <a:rPr lang="bg-BG" i="1" dirty="0" err="1" smtClean="0"/>
              <a:t>2</a:t>
            </a:r>
            <a:endParaRPr lang="en-US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 err="1" smtClean="0"/>
              <a:t>Проверете</a:t>
            </a:r>
            <a:r>
              <a:rPr lang="ru-RU" sz="2400" dirty="0" smtClean="0"/>
              <a:t> </a:t>
            </a:r>
            <a:r>
              <a:rPr lang="ru-RU" sz="2400" dirty="0" err="1"/>
              <a:t>волтметъра</a:t>
            </a:r>
            <a:r>
              <a:rPr lang="ru-RU" sz="2400" dirty="0"/>
              <a:t> </a:t>
            </a:r>
            <a:r>
              <a:rPr lang="ru-RU" sz="2400" dirty="0" smtClean="0"/>
              <a:t>за </a:t>
            </a:r>
            <a:r>
              <a:rPr lang="ru-RU" sz="2400" dirty="0" err="1"/>
              <a:t>подходящото</a:t>
            </a:r>
            <a:r>
              <a:rPr lang="ru-RU" sz="2400" dirty="0"/>
              <a:t> </a:t>
            </a:r>
            <a:r>
              <a:rPr lang="ru-RU" sz="2400" dirty="0" err="1"/>
              <a:t>напрежение</a:t>
            </a:r>
            <a:r>
              <a:rPr lang="ru-RU" sz="2400" dirty="0" smtClean="0"/>
              <a:t>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Включете </a:t>
            </a:r>
            <a:r>
              <a:rPr lang="bg-BG" sz="2400" i="1" dirty="0"/>
              <a:t>ключа за променлив </a:t>
            </a:r>
            <a:r>
              <a:rPr lang="bg-BG" sz="2400" i="1" dirty="0" smtClean="0"/>
              <a:t>ток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Натоварването на системата става плавно, като всеки уред се присъединява по единично, при изключено състояние и плавно се превключва до желаната мощност.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Да се следи общото натоварване на системата да не надвишава номиналната мощност на генератора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Изключването на системата става плавно в обратен ред.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400" i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344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i="1" dirty="0" smtClean="0"/>
              <a:t>Ел.генератори </a:t>
            </a:r>
            <a:r>
              <a:rPr lang="bg-BG" i="1" dirty="0"/>
              <a:t>с </a:t>
            </a:r>
            <a:r>
              <a:rPr lang="bg-BG" i="1" dirty="0" smtClean="0"/>
              <a:t>ДВГ - Безопасност</a:t>
            </a:r>
            <a:endParaRPr lang="en-US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dirty="0" smtClean="0"/>
              <a:t>Изгорелите газове са отровни </a:t>
            </a:r>
          </a:p>
          <a:p>
            <a:pPr lvl="1">
              <a:defRPr/>
            </a:pPr>
            <a:r>
              <a:rPr lang="bg-BG" sz="1400" dirty="0" smtClean="0"/>
              <a:t>Не работете с уреда в затворено пространство!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dirty="0" smtClean="0"/>
              <a:t>Горивото е силно запалимо и отровно:</a:t>
            </a:r>
          </a:p>
          <a:p>
            <a:pPr lvl="1"/>
            <a:r>
              <a:rPr lang="bg-BG" sz="1400" dirty="0" smtClean="0"/>
              <a:t>При зареждане винаги изключвайте мотора</a:t>
            </a:r>
          </a:p>
          <a:p>
            <a:pPr lvl="1"/>
            <a:r>
              <a:rPr lang="bg-BG" sz="1400" dirty="0" smtClean="0"/>
              <a:t>Никога не зареждайте когато пушите или ако в близост има открит огън.</a:t>
            </a:r>
          </a:p>
          <a:p>
            <a:pPr lvl="1"/>
            <a:r>
              <a:rPr lang="bg-BG" sz="1400" dirty="0" smtClean="0"/>
              <a:t>Внимавайте да не разсипете гориво по мотора или ауспуха, когато зареждате.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dirty="0" smtClean="0"/>
              <a:t>Моторът и ауспухът се нагряват</a:t>
            </a:r>
          </a:p>
          <a:p>
            <a:pPr lvl="1"/>
            <a:r>
              <a:rPr lang="bg-BG" sz="1400" dirty="0" smtClean="0"/>
              <a:t>Поставете машината на такова място, че други хора да не могат да се допрат до нея.</a:t>
            </a:r>
          </a:p>
          <a:p>
            <a:pPr lvl="1"/>
            <a:r>
              <a:rPr lang="bg-BG" sz="1400" dirty="0" smtClean="0"/>
              <a:t>Не слагайте </a:t>
            </a:r>
            <a:r>
              <a:rPr lang="bg-BG" sz="1400" dirty="0" err="1" smtClean="0"/>
              <a:t>запалими</a:t>
            </a:r>
            <a:r>
              <a:rPr lang="bg-BG" sz="1400" dirty="0" smtClean="0"/>
              <a:t> материали в близост до ауспуха по време на работа.</a:t>
            </a:r>
          </a:p>
          <a:p>
            <a:pPr lvl="1"/>
            <a:r>
              <a:rPr lang="bg-BG" sz="1400" dirty="0" smtClean="0"/>
              <a:t>Поставете машината на разстояние от поне 1 м от сгради или други предмети, защото моторът може да прегрее. Моторът не трябва да работи когато е покрит.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dirty="0" smtClean="0"/>
              <a:t>Предпазване от токов удар</a:t>
            </a:r>
          </a:p>
          <a:p>
            <a:pPr lvl="1"/>
            <a:r>
              <a:rPr lang="ru-RU" sz="1400" dirty="0"/>
              <a:t>Не </a:t>
            </a:r>
            <a:r>
              <a:rPr lang="ru-RU" sz="1400" dirty="0" err="1"/>
              <a:t>работете</a:t>
            </a:r>
            <a:r>
              <a:rPr lang="ru-RU" sz="1400" dirty="0"/>
              <a:t> с </a:t>
            </a:r>
            <a:r>
              <a:rPr lang="ru-RU" sz="1400" dirty="0" err="1"/>
              <a:t>уреда</a:t>
            </a:r>
            <a:r>
              <a:rPr lang="ru-RU" sz="1400" dirty="0"/>
              <a:t> </a:t>
            </a:r>
            <a:r>
              <a:rPr lang="ru-RU" sz="1400" dirty="0" err="1"/>
              <a:t>когато</a:t>
            </a:r>
            <a:r>
              <a:rPr lang="ru-RU" sz="1400" dirty="0"/>
              <a:t> вали </a:t>
            </a:r>
            <a:r>
              <a:rPr lang="ru-RU" sz="1400" dirty="0" err="1"/>
              <a:t>дъжд</a:t>
            </a:r>
            <a:r>
              <a:rPr lang="ru-RU" sz="1400" dirty="0"/>
              <a:t> или </a:t>
            </a:r>
            <a:r>
              <a:rPr lang="ru-RU" sz="1400" dirty="0" err="1"/>
              <a:t>сняг</a:t>
            </a:r>
            <a:r>
              <a:rPr lang="ru-RU" sz="1400" dirty="0"/>
              <a:t>.</a:t>
            </a:r>
          </a:p>
          <a:p>
            <a:pPr lvl="1"/>
            <a:r>
              <a:rPr lang="ru-RU" sz="1400" dirty="0"/>
              <a:t>Не </a:t>
            </a:r>
            <a:r>
              <a:rPr lang="ru-RU" sz="1400" dirty="0" err="1"/>
              <a:t>пипайте</a:t>
            </a:r>
            <a:r>
              <a:rPr lang="ru-RU" sz="1400" dirty="0"/>
              <a:t> </a:t>
            </a:r>
            <a:r>
              <a:rPr lang="ru-RU" sz="1400" dirty="0" err="1"/>
              <a:t>машината</a:t>
            </a:r>
            <a:r>
              <a:rPr lang="ru-RU" sz="1400" dirty="0"/>
              <a:t> с </a:t>
            </a:r>
            <a:r>
              <a:rPr lang="ru-RU" sz="1400" dirty="0" err="1"/>
              <a:t>мокри</a:t>
            </a:r>
            <a:r>
              <a:rPr lang="ru-RU" sz="1400" dirty="0"/>
              <a:t> </a:t>
            </a:r>
            <a:r>
              <a:rPr lang="ru-RU" sz="1400" dirty="0" err="1" smtClean="0"/>
              <a:t>ръце</a:t>
            </a:r>
            <a:endParaRPr lang="ru-RU" sz="1400" dirty="0"/>
          </a:p>
          <a:p>
            <a:pPr lvl="1"/>
            <a:r>
              <a:rPr lang="bg-BG" sz="1400" dirty="0"/>
              <a:t>Винаги заземявайте генератора.</a:t>
            </a:r>
            <a:endParaRPr lang="bg-BG" sz="14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dirty="0" smtClean="0"/>
              <a:t>Акумулатор </a:t>
            </a:r>
          </a:p>
          <a:p>
            <a:pPr lvl="1"/>
            <a:r>
              <a:rPr lang="ru-RU" sz="1400" dirty="0"/>
              <a:t>Не </a:t>
            </a:r>
            <a:r>
              <a:rPr lang="ru-RU" sz="1400" dirty="0" err="1"/>
              <a:t>пушете</a:t>
            </a:r>
            <a:r>
              <a:rPr lang="ru-RU" sz="1400" dirty="0"/>
              <a:t> </a:t>
            </a:r>
            <a:r>
              <a:rPr lang="ru-RU" sz="1400" dirty="0" err="1"/>
              <a:t>когато</a:t>
            </a:r>
            <a:r>
              <a:rPr lang="ru-RU" sz="1400" dirty="0"/>
              <a:t> </a:t>
            </a:r>
            <a:r>
              <a:rPr lang="ru-RU" sz="1400" dirty="0" err="1"/>
              <a:t>работите</a:t>
            </a:r>
            <a:r>
              <a:rPr lang="ru-RU" sz="1400" dirty="0"/>
              <a:t> с </a:t>
            </a:r>
            <a:r>
              <a:rPr lang="ru-RU" sz="1400" dirty="0" err="1"/>
              <a:t>акумулатора</a:t>
            </a:r>
            <a:endParaRPr lang="ru-RU" sz="1400" dirty="0"/>
          </a:p>
          <a:p>
            <a:pPr lvl="1"/>
            <a:r>
              <a:rPr lang="ru-RU" sz="1400" dirty="0" err="1" smtClean="0"/>
              <a:t>Работете</a:t>
            </a:r>
            <a:r>
              <a:rPr lang="ru-RU" sz="1400" dirty="0" smtClean="0"/>
              <a:t> </a:t>
            </a:r>
            <a:r>
              <a:rPr lang="ru-RU" sz="1400" dirty="0"/>
              <a:t>с </a:t>
            </a:r>
            <a:r>
              <a:rPr lang="ru-RU" sz="1400" dirty="0" err="1"/>
              <a:t>акумулатора</a:t>
            </a:r>
            <a:r>
              <a:rPr lang="ru-RU" sz="1400" dirty="0"/>
              <a:t> на добре </a:t>
            </a:r>
            <a:r>
              <a:rPr lang="ru-RU" sz="1400" dirty="0" err="1"/>
              <a:t>проветриво</a:t>
            </a:r>
            <a:r>
              <a:rPr lang="ru-RU" sz="1400" dirty="0"/>
              <a:t> </a:t>
            </a:r>
            <a:r>
              <a:rPr lang="ru-RU" sz="1400" dirty="0" err="1"/>
              <a:t>място</a:t>
            </a:r>
            <a:r>
              <a:rPr lang="ru-RU" sz="1400" dirty="0"/>
              <a:t> и не допускайте </a:t>
            </a:r>
            <a:r>
              <a:rPr lang="ru-RU" sz="1400" dirty="0" err="1" smtClean="0"/>
              <a:t>образува</a:t>
            </a:r>
            <a:r>
              <a:rPr lang="bg-BG" sz="1400" dirty="0" smtClean="0"/>
              <a:t>нето </a:t>
            </a:r>
            <a:r>
              <a:rPr lang="bg-BG" sz="1400" dirty="0"/>
              <a:t>на искра/пламък</a:t>
            </a:r>
            <a:endParaRPr lang="bg-BG" sz="1400" i="1" dirty="0" smtClean="0"/>
          </a:p>
          <a:p>
            <a:pPr marL="0" indent="0" eaLnBrk="1" hangingPunct="1">
              <a:buNone/>
              <a:defRPr/>
            </a:pPr>
            <a:endParaRPr lang="bg-BG" sz="2400" i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4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383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i="1" dirty="0" err="1"/>
              <a:t>Фотоволтаични</a:t>
            </a:r>
            <a:r>
              <a:rPr lang="bg-BG" i="1" dirty="0"/>
              <a:t> системи</a:t>
            </a:r>
            <a:endParaRPr lang="en-US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Панели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Контролер</a:t>
            </a:r>
            <a:endParaRPr lang="bg-BG" sz="2400" i="1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err="1" smtClean="0"/>
              <a:t>Инвертор</a:t>
            </a:r>
            <a:endParaRPr lang="bg-BG" sz="2400" i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Акумулатори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2400" dirty="0" smtClean="0"/>
          </a:p>
        </p:txBody>
      </p:sp>
      <p:pic>
        <p:nvPicPr>
          <p:cNvPr id="2050" name="Picture 2" descr="D:\Download\shema-za-solarni-kontroleri-1-958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799"/>
            <a:ext cx="5285184" cy="56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82000" cy="8683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i="1" dirty="0" smtClean="0"/>
              <a:t>Полезни връзки</a:t>
            </a:r>
            <a:endParaRPr lang="en-US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648200" cy="4906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>
                <a:hlinkClick r:id="rId2"/>
              </a:rPr>
              <a:t>Презентация и материали по темата</a:t>
            </a:r>
            <a:endParaRPr lang="en-US" sz="24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2400" dirty="0" smtClean="0"/>
          </a:p>
        </p:txBody>
      </p:sp>
      <p:pic>
        <p:nvPicPr>
          <p:cNvPr id="11269" name="Picture 3" descr="D:\Dian Iliev\Workfolder\Google Drive\UASO\New folder\diliev_qr_c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2954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cap="all" dirty="0" smtClean="0"/>
              <a:t>Съдържание</a:t>
            </a:r>
            <a:endParaRPr lang="en-US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/>
              <a:t>Химически </a:t>
            </a:r>
            <a:r>
              <a:rPr lang="bg-BG" sz="2400" i="1" dirty="0" smtClean="0"/>
              <a:t>източници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Електрогенератори с ДВГ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err="1" smtClean="0"/>
              <a:t>Фотоволтаични</a:t>
            </a:r>
            <a:r>
              <a:rPr lang="bg-BG" sz="2400" i="1" dirty="0" smtClean="0"/>
              <a:t> системи</a:t>
            </a:r>
            <a:endParaRPr lang="en-US" sz="2400" i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Други</a:t>
            </a:r>
            <a:endParaRPr lang="bg-BG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i="1" dirty="0"/>
              <a:t>Химически източници</a:t>
            </a:r>
            <a:endParaRPr lang="en-US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sz="24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2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61586"/>
              </p:ext>
            </p:extLst>
          </p:nvPr>
        </p:nvGraphicFramePr>
        <p:xfrm>
          <a:off x="304802" y="1397000"/>
          <a:ext cx="8534397" cy="471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472"/>
                <a:gridCol w="1267485"/>
                <a:gridCol w="929489"/>
                <a:gridCol w="1605481"/>
                <a:gridCol w="1267485"/>
                <a:gridCol w="1182985"/>
              </a:tblGrid>
              <a:tr h="551543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Тип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r>
                        <a:rPr lang="en-US" sz="1400" baseline="-250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r>
                        <a:rPr lang="en-US" sz="1400" baseline="-250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DCH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Спец.енергия (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Зарядни</a:t>
                      </a:r>
                      <a:r>
                        <a:rPr lang="bg-BG" sz="14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цикли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Саморазряд (%/м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25°С)</a:t>
                      </a:r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Литиево</a:t>
                      </a: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йонни </a:t>
                      </a:r>
                    </a:p>
                    <a:p>
                      <a:pPr marL="0" marR="0" lvl="0" indent="0" algn="l" rtl="0">
                        <a:lnSpc>
                          <a:spcPct val="120312"/>
                        </a:lnSpc>
                        <a:spcBef>
                          <a:spcPts val="323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Li-ion)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3,6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1,8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100-250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400-1200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r>
                        <a:rPr lang="bg-BG" smtClean="0"/>
                        <a:t>%</a:t>
                      </a:r>
                      <a:endParaRPr lang="bg-BG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Литиев</a:t>
                      </a: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полимер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Li-Po)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3.2 / 3.7 / 3.8 / 3.85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1,85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130-200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&gt;1000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0.35% </a:t>
                      </a:r>
                      <a:r>
                        <a:rPr lang="bg-BG" dirty="0" smtClean="0"/>
                        <a:t>-</a:t>
                      </a:r>
                      <a:r>
                        <a:rPr lang="en-US" dirty="0" smtClean="0"/>
                        <a:t> 2.5%</a:t>
                      </a:r>
                      <a:endParaRPr lang="bg-BG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Оловни акумулатори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2,</a:t>
                      </a:r>
                      <a:r>
                        <a:rPr lang="bg-BG" dirty="0" err="1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1,3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30-40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500-800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5%</a:t>
                      </a:r>
                      <a:endParaRPr lang="bg-BG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Никел-метал </a:t>
                      </a:r>
                      <a:r>
                        <a:rPr lang="bg-BG" sz="18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хидридни</a:t>
                      </a: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NiMH)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1,2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0,9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60-120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500-1000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30%</a:t>
                      </a:r>
                      <a:endParaRPr lang="bg-BG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Никелово-кадмиеви (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NiCd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1,2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0,9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40-60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500-2000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10%</a:t>
                      </a:r>
                      <a:endParaRPr lang="bg-BG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Алкални </a:t>
                      </a:r>
                      <a:r>
                        <a:rPr lang="bg-BG" sz="18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Презареждаеми</a:t>
                      </a:r>
                      <a:endParaRPr lang="bg-BG" sz="180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1,5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0,9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50-100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100-1000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&lt;0,3%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9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i="1" dirty="0"/>
              <a:t>Химически </a:t>
            </a:r>
            <a:r>
              <a:rPr lang="bg-BG" i="1" dirty="0" smtClean="0"/>
              <a:t>източници – </a:t>
            </a:r>
            <a:r>
              <a:rPr lang="en-US" i="1" smtClean="0"/>
              <a:t>Li-Pol</a:t>
            </a:r>
            <a:endParaRPr lang="en-US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sz="24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05800" cy="50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2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i="1" dirty="0"/>
              <a:t>Химически източници</a:t>
            </a:r>
            <a:endParaRPr lang="en-US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sz="24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2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25183"/>
              </p:ext>
            </p:extLst>
          </p:nvPr>
        </p:nvGraphicFramePr>
        <p:xfrm>
          <a:off x="304801" y="1397000"/>
          <a:ext cx="8534399" cy="4539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579"/>
                <a:gridCol w="1343820"/>
                <a:gridCol w="1066800"/>
                <a:gridCol w="1524000"/>
                <a:gridCol w="1066800"/>
                <a:gridCol w="1295400"/>
              </a:tblGrid>
              <a:tr h="551543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Тип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Разаряден</a:t>
                      </a:r>
                      <a:r>
                        <a:rPr lang="bg-BG" sz="1400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ток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(C), A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Заряден</a:t>
                      </a:r>
                      <a:r>
                        <a:rPr lang="bg-BG" sz="14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ток, А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Работна Температура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40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Литиево</a:t>
                      </a: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йонни </a:t>
                      </a:r>
                    </a:p>
                    <a:p>
                      <a:pPr marL="0" marR="0" lvl="0" indent="0" algn="l" rtl="0">
                        <a:lnSpc>
                          <a:spcPct val="120312"/>
                        </a:lnSpc>
                        <a:spcBef>
                          <a:spcPts val="323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Li-ion)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Литиев</a:t>
                      </a: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полимер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Li-Po)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Оловни акумулатори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Никел-метал </a:t>
                      </a:r>
                      <a:r>
                        <a:rPr lang="bg-BG" sz="18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хидридни</a:t>
                      </a: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NiMH)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Никелово-кадмиеви (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NiCd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Алкални </a:t>
                      </a:r>
                      <a:r>
                        <a:rPr lang="bg-BG" sz="180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Презареждаеми</a:t>
                      </a:r>
                      <a:endParaRPr lang="bg-BG" sz="180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i="1" dirty="0"/>
              <a:t>Електрогенератори с </a:t>
            </a:r>
            <a:r>
              <a:rPr lang="bg-BG" i="1" dirty="0" smtClean="0"/>
              <a:t>ДВГ</a:t>
            </a:r>
            <a:endParaRPr lang="en-US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bg-BG" sz="2400" i="1" dirty="0" smtClean="0"/>
              <a:t>Видове: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Според вида на горивото: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bg-BG" sz="2000" i="1" dirty="0" smtClean="0"/>
              <a:t>Бензинови / Газови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bg-BG" sz="2000" i="1" dirty="0" smtClean="0"/>
              <a:t>Дизелови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Според вида на ДВГ: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bg-BG" sz="2000" i="1" dirty="0" smtClean="0"/>
              <a:t>Двутактов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bg-BG" sz="2000" i="1" dirty="0" smtClean="0"/>
              <a:t>Четиритактов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Според </a:t>
            </a:r>
            <a:r>
              <a:rPr lang="bg-BG" sz="2400" i="1" dirty="0" err="1" smtClean="0"/>
              <a:t>носимостта</a:t>
            </a:r>
            <a:r>
              <a:rPr lang="bg-BG" sz="2400" i="1" dirty="0" smtClean="0"/>
              <a:t>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bg-BG" sz="2000" i="1" dirty="0" smtClean="0"/>
              <a:t>Портативни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bg-BG" sz="2000" i="1" dirty="0" smtClean="0"/>
              <a:t>Преносими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bg-BG" sz="2000" i="1" dirty="0" smtClean="0"/>
              <a:t>Стационарни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400" i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2400" dirty="0" smtClean="0"/>
          </a:p>
        </p:txBody>
      </p:sp>
      <p:pic>
        <p:nvPicPr>
          <p:cNvPr id="5124" name="Picture 4" descr="F:\Dian\Download\ICE\Benzinov-generator-na-tok-Einhell-TC-PG-2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07196"/>
            <a:ext cx="3072563" cy="18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Dian\Download\ICE\WAG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9287"/>
            <a:ext cx="3072563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Dian\Download\ICE\RD-GG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17" y="1016469"/>
            <a:ext cx="1943246" cy="179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4200" i="1" dirty="0" smtClean="0"/>
              <a:t>Ел.генератори </a:t>
            </a:r>
            <a:r>
              <a:rPr lang="bg-BG" sz="4200" i="1" dirty="0"/>
              <a:t>с </a:t>
            </a:r>
            <a:r>
              <a:rPr lang="bg-BG" sz="4200" i="1" dirty="0" smtClean="0"/>
              <a:t>ДВГ - Устройство</a:t>
            </a:r>
            <a:endParaRPr lang="en-US" sz="4200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bg-BG" sz="2400" i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2400" dirty="0" smtClean="0"/>
          </a:p>
        </p:txBody>
      </p:sp>
      <p:pic>
        <p:nvPicPr>
          <p:cNvPr id="23554" name="Picture 2" descr="F:\Dian\Download\ICE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4269"/>
            <a:ext cx="8210551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4200" i="1" dirty="0" smtClean="0"/>
              <a:t>Ел.генератори </a:t>
            </a:r>
            <a:r>
              <a:rPr lang="bg-BG" sz="4200" i="1" dirty="0"/>
              <a:t>с </a:t>
            </a:r>
            <a:r>
              <a:rPr lang="bg-BG" sz="4200" i="1" dirty="0" smtClean="0"/>
              <a:t>ДВГ - Управление</a:t>
            </a:r>
            <a:endParaRPr lang="en-US" sz="4200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dirty="0" smtClean="0"/>
              <a:t>Алармена система</a:t>
            </a:r>
          </a:p>
          <a:p>
            <a:pPr lvl="1">
              <a:defRPr/>
            </a:pPr>
            <a:r>
              <a:rPr lang="bg-BG" sz="1400" dirty="0"/>
              <a:t>За маслото</a:t>
            </a:r>
          </a:p>
          <a:p>
            <a:pPr lvl="1">
              <a:defRPr/>
            </a:pPr>
            <a:r>
              <a:rPr lang="bg-BG" sz="1400" dirty="0"/>
              <a:t>За </a:t>
            </a:r>
            <a:r>
              <a:rPr lang="bg-BG" sz="1400" dirty="0" smtClean="0"/>
              <a:t>прегряване</a:t>
            </a:r>
            <a:endParaRPr lang="bg-BG" sz="20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dirty="0" smtClean="0"/>
              <a:t>Ключ за мотора </a:t>
            </a:r>
          </a:p>
          <a:p>
            <a:pPr lvl="1">
              <a:defRPr/>
            </a:pPr>
            <a:r>
              <a:rPr lang="ru-RU" sz="1400" dirty="0" err="1"/>
              <a:t>Ключът</a:t>
            </a:r>
            <a:r>
              <a:rPr lang="ru-RU" sz="1400" dirty="0"/>
              <a:t> за мотора </a:t>
            </a:r>
            <a:r>
              <a:rPr lang="ru-RU" sz="1400" dirty="0" err="1"/>
              <a:t>управлява</a:t>
            </a:r>
            <a:r>
              <a:rPr lang="ru-RU" sz="1400" dirty="0"/>
              <a:t> </a:t>
            </a:r>
            <a:r>
              <a:rPr lang="ru-RU" sz="1400" dirty="0" err="1"/>
              <a:t>системата</a:t>
            </a:r>
            <a:r>
              <a:rPr lang="ru-RU" sz="1400" dirty="0"/>
              <a:t> за </a:t>
            </a:r>
            <a:r>
              <a:rPr lang="ru-RU" sz="1400" dirty="0" err="1"/>
              <a:t>запалване</a:t>
            </a:r>
            <a:endParaRPr lang="ru-RU" sz="14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dirty="0" smtClean="0"/>
              <a:t>Ключ за променлив ток</a:t>
            </a:r>
          </a:p>
          <a:p>
            <a:pPr lvl="1">
              <a:defRPr/>
            </a:pPr>
            <a:r>
              <a:rPr lang="bg-BG" sz="1400" dirty="0" smtClean="0"/>
              <a:t>Управлява </a:t>
            </a:r>
            <a:r>
              <a:rPr lang="bg-BG" sz="1400" dirty="0"/>
              <a:t>електрическата верига</a:t>
            </a:r>
          </a:p>
          <a:p>
            <a:pPr lvl="1">
              <a:defRPr/>
            </a:pPr>
            <a:r>
              <a:rPr lang="bg-BG" sz="1400" dirty="0"/>
              <a:t>Защита от претоварване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err="1" smtClean="0"/>
              <a:t>Нивомер</a:t>
            </a:r>
            <a:r>
              <a:rPr lang="bg-BG" sz="2400" i="1" dirty="0" smtClean="0"/>
              <a:t> за горивото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Волтметър / Амперметър</a:t>
            </a:r>
            <a:endParaRPr lang="en-US" sz="2400" i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i="1" dirty="0" smtClean="0"/>
              <a:t>Работна светлина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bg-BG" sz="2400" i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14077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i="1" dirty="0" smtClean="0"/>
              <a:t>Ел.генератори </a:t>
            </a:r>
            <a:r>
              <a:rPr lang="bg-BG" i="1" dirty="0"/>
              <a:t>с </a:t>
            </a:r>
            <a:r>
              <a:rPr lang="bg-BG" i="1" dirty="0" smtClean="0"/>
              <a:t>ДВГ - Проверка</a:t>
            </a:r>
            <a:endParaRPr lang="en-US" cap="all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Проверка на </a:t>
            </a:r>
            <a:r>
              <a:rPr lang="ru-RU" sz="2400" dirty="0" err="1" smtClean="0"/>
              <a:t>горивото</a:t>
            </a:r>
            <a:r>
              <a:rPr lang="ru-RU" sz="2400" dirty="0" smtClean="0"/>
              <a:t> в двигателя</a:t>
            </a:r>
          </a:p>
          <a:p>
            <a:pPr lvl="1">
              <a:defRPr/>
            </a:pPr>
            <a:r>
              <a:rPr lang="bg-BG" sz="1400" dirty="0" smtClean="0"/>
              <a:t>Зареждайте </a:t>
            </a:r>
            <a:r>
              <a:rPr lang="bg-BG" sz="1400" dirty="0"/>
              <a:t>само с правилният вид гориво!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Проверка на </a:t>
            </a:r>
            <a:r>
              <a:rPr lang="ru-RU" sz="2400" dirty="0" err="1" smtClean="0"/>
              <a:t>маслото</a:t>
            </a:r>
            <a:r>
              <a:rPr lang="ru-RU" sz="2400" dirty="0" smtClean="0"/>
              <a:t> в двигателя</a:t>
            </a:r>
          </a:p>
          <a:p>
            <a:pPr lvl="1">
              <a:defRPr/>
            </a:pPr>
            <a:r>
              <a:rPr lang="ru-RU" sz="1400" dirty="0" err="1"/>
              <a:t>Преди</a:t>
            </a:r>
            <a:r>
              <a:rPr lang="ru-RU" sz="1400" dirty="0"/>
              <a:t> да </a:t>
            </a:r>
            <a:r>
              <a:rPr lang="ru-RU" sz="1400" dirty="0" smtClean="0"/>
              <a:t>проверите </a:t>
            </a:r>
            <a:r>
              <a:rPr lang="ru-RU" sz="1400" dirty="0" err="1"/>
              <a:t>нивото</a:t>
            </a:r>
            <a:r>
              <a:rPr lang="ru-RU" sz="1400" dirty="0"/>
              <a:t> на </a:t>
            </a:r>
            <a:r>
              <a:rPr lang="ru-RU" sz="1400" dirty="0" err="1" smtClean="0"/>
              <a:t>маслото</a:t>
            </a:r>
            <a:r>
              <a:rPr lang="ru-RU" sz="1400" dirty="0" smtClean="0"/>
              <a:t> </a:t>
            </a:r>
            <a:r>
              <a:rPr lang="ru-RU" sz="1400" dirty="0"/>
              <a:t>или да </a:t>
            </a:r>
            <a:r>
              <a:rPr lang="ru-RU" sz="1400" dirty="0" err="1"/>
              <a:t>доливате</a:t>
            </a:r>
            <a:r>
              <a:rPr lang="ru-RU" sz="1400"/>
              <a:t> </a:t>
            </a:r>
            <a:r>
              <a:rPr lang="ru-RU" sz="1400" smtClean="0"/>
              <a:t>масло, </a:t>
            </a:r>
            <a:r>
              <a:rPr lang="ru-RU" sz="1400" dirty="0" err="1" smtClean="0"/>
              <a:t>поставете</a:t>
            </a:r>
            <a:r>
              <a:rPr lang="ru-RU" sz="1400" dirty="0" smtClean="0"/>
              <a:t> </a:t>
            </a:r>
            <a:r>
              <a:rPr lang="ru-RU" sz="1400" dirty="0" err="1"/>
              <a:t>уреда</a:t>
            </a:r>
            <a:r>
              <a:rPr lang="ru-RU" sz="1400" dirty="0"/>
              <a:t> на </a:t>
            </a:r>
            <a:r>
              <a:rPr lang="ru-RU" sz="1400" dirty="0" err="1"/>
              <a:t>стабилна</a:t>
            </a:r>
            <a:r>
              <a:rPr lang="ru-RU" sz="1400" dirty="0"/>
              <a:t> и добре </a:t>
            </a:r>
            <a:r>
              <a:rPr lang="ru-RU" sz="1400" dirty="0" err="1"/>
              <a:t>нивелирана</a:t>
            </a:r>
            <a:r>
              <a:rPr lang="ru-RU" sz="1400" dirty="0"/>
              <a:t> основа при </a:t>
            </a:r>
            <a:r>
              <a:rPr lang="ru-RU" sz="1400" dirty="0" err="1"/>
              <a:t>спрян</a:t>
            </a:r>
            <a:r>
              <a:rPr lang="ru-RU" sz="1400" dirty="0"/>
              <a:t> мотор.</a:t>
            </a:r>
          </a:p>
          <a:p>
            <a:pPr lvl="1">
              <a:defRPr/>
            </a:pPr>
            <a:r>
              <a:rPr lang="ru-RU" sz="1400" dirty="0" err="1" smtClean="0"/>
              <a:t>Ако</a:t>
            </a:r>
            <a:r>
              <a:rPr lang="ru-RU" sz="1400" dirty="0" smtClean="0"/>
              <a:t> </a:t>
            </a:r>
            <a:r>
              <a:rPr lang="ru-RU" sz="1400" dirty="0" err="1"/>
              <a:t>нивото</a:t>
            </a:r>
            <a:r>
              <a:rPr lang="ru-RU" sz="1400" dirty="0"/>
              <a:t> на </a:t>
            </a:r>
            <a:r>
              <a:rPr lang="ru-RU" sz="1400" dirty="0" err="1"/>
              <a:t>маслото</a:t>
            </a:r>
            <a:r>
              <a:rPr lang="ru-RU" sz="1400" dirty="0"/>
              <a:t> е под </a:t>
            </a:r>
            <a:r>
              <a:rPr lang="ru-RU" sz="1400" dirty="0" err="1"/>
              <a:t>долния</a:t>
            </a:r>
            <a:r>
              <a:rPr lang="ru-RU" sz="1400" dirty="0"/>
              <a:t> маркер, долейте с </a:t>
            </a:r>
            <a:r>
              <a:rPr lang="ru-RU" sz="1400" dirty="0" err="1"/>
              <a:t>подходящ</a:t>
            </a:r>
            <a:r>
              <a:rPr lang="ru-RU" sz="1400" dirty="0"/>
              <a:t> тип </a:t>
            </a:r>
            <a:r>
              <a:rPr lang="bg-BG" sz="1400" dirty="0"/>
              <a:t>масло до горния маркер.</a:t>
            </a:r>
            <a:endParaRPr lang="ru-RU" sz="14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 err="1" smtClean="0"/>
              <a:t>Заземяване</a:t>
            </a:r>
            <a:endParaRPr lang="ru-RU" sz="2400" dirty="0" smtClean="0"/>
          </a:p>
          <a:p>
            <a:pPr lvl="1">
              <a:defRPr/>
            </a:pPr>
            <a:r>
              <a:rPr lang="bg-BG" sz="1400" dirty="0"/>
              <a:t>Винаги заземявайте генератора.</a:t>
            </a:r>
            <a:endParaRPr lang="ru-RU" sz="14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 err="1" smtClean="0"/>
              <a:t>Акумулатор</a:t>
            </a:r>
            <a:endParaRPr lang="ru-RU" sz="2400" dirty="0" smtClean="0"/>
          </a:p>
          <a:p>
            <a:pPr lvl="1">
              <a:defRPr/>
            </a:pPr>
            <a:r>
              <a:rPr lang="ru-RU" sz="1400" dirty="0" err="1"/>
              <a:t>Проверете</a:t>
            </a:r>
            <a:r>
              <a:rPr lang="ru-RU" sz="1400" dirty="0"/>
              <a:t> дали </a:t>
            </a:r>
            <a:r>
              <a:rPr lang="ru-RU" sz="1400" dirty="0" err="1"/>
              <a:t>акумулатора</a:t>
            </a:r>
            <a:r>
              <a:rPr lang="ru-RU" sz="1400" dirty="0"/>
              <a:t> е </a:t>
            </a:r>
            <a:r>
              <a:rPr lang="ru-RU" sz="1400" dirty="0" err="1"/>
              <a:t>зареден</a:t>
            </a:r>
            <a:r>
              <a:rPr lang="ru-RU" sz="1400" dirty="0"/>
              <a:t> и </a:t>
            </a:r>
            <a:r>
              <a:rPr lang="ru-RU" sz="1400" dirty="0" err="1"/>
              <a:t>правилно</a:t>
            </a:r>
            <a:r>
              <a:rPr lang="ru-RU" sz="1400" dirty="0"/>
              <a:t> </a:t>
            </a:r>
            <a:r>
              <a:rPr lang="ru-RU" sz="1400" dirty="0" err="1"/>
              <a:t>свързан</a:t>
            </a:r>
            <a:endParaRPr lang="ru-RU" sz="14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Работни условия</a:t>
            </a:r>
          </a:p>
          <a:p>
            <a:pPr lvl="1">
              <a:defRPr/>
            </a:pPr>
            <a:r>
              <a:rPr lang="ru-RU" sz="1400" dirty="0"/>
              <a:t>Температура</a:t>
            </a:r>
          </a:p>
          <a:p>
            <a:pPr lvl="1">
              <a:defRPr/>
            </a:pPr>
            <a:r>
              <a:rPr lang="ru-RU" sz="1400" dirty="0" err="1"/>
              <a:t>Надморска</a:t>
            </a:r>
            <a:r>
              <a:rPr lang="ru-RU" sz="1400" dirty="0"/>
              <a:t> </a:t>
            </a:r>
            <a:r>
              <a:rPr lang="ru-RU" sz="1400" dirty="0" err="1"/>
              <a:t>височина</a:t>
            </a:r>
            <a:endParaRPr lang="ru-RU" sz="1400" dirty="0"/>
          </a:p>
          <a:p>
            <a:pPr lvl="1">
              <a:defRPr/>
            </a:pPr>
            <a:r>
              <a:rPr lang="ru-RU" sz="1400" dirty="0" err="1"/>
              <a:t>Влажност</a:t>
            </a:r>
            <a:endParaRPr lang="ru-RU" sz="1400" dirty="0"/>
          </a:p>
          <a:p>
            <a:pPr marL="0" indent="0" eaLnBrk="1" hangingPunct="1">
              <a:buNone/>
              <a:defRPr/>
            </a:pPr>
            <a:endParaRPr lang="en-US" sz="24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20697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3387</TotalTime>
  <Words>647</Words>
  <Application>Microsoft Office PowerPoint</Application>
  <PresentationFormat>On-screen Show (4:3)</PresentationFormat>
  <Paragraphs>151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Електрообезпечаване в отдалечени райони</vt:lpstr>
      <vt:lpstr>Съдържание</vt:lpstr>
      <vt:lpstr>Химически източници</vt:lpstr>
      <vt:lpstr>Химически източници – Li-Pol</vt:lpstr>
      <vt:lpstr>Химически източници</vt:lpstr>
      <vt:lpstr>Електрогенератори с ДВГ</vt:lpstr>
      <vt:lpstr>Ел.генератори с ДВГ - Устройство</vt:lpstr>
      <vt:lpstr>Ел.генератори с ДВГ - Управление</vt:lpstr>
      <vt:lpstr>Ел.генератори с ДВГ - Проверка</vt:lpstr>
      <vt:lpstr>Ел.генератори с ДВГ – Употреба 1/2</vt:lpstr>
      <vt:lpstr>Ел.генератори с ДВГ – Употреба 2/2</vt:lpstr>
      <vt:lpstr>Ел.генератори с ДВГ - Безопасност</vt:lpstr>
      <vt:lpstr>Фотоволтаични системи</vt:lpstr>
      <vt:lpstr>Полезни връзки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Iliev-XID, Dian</dc:creator>
  <cp:lastModifiedBy>Dian Iliev</cp:lastModifiedBy>
  <cp:revision>89</cp:revision>
  <dcterms:created xsi:type="dcterms:W3CDTF">2015-09-14T15:04:57Z</dcterms:created>
  <dcterms:modified xsi:type="dcterms:W3CDTF">2020-03-01T13:42:34Z</dcterms:modified>
</cp:coreProperties>
</file>