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67" r:id="rId4"/>
    <p:sldId id="269" r:id="rId5"/>
    <p:sldId id="277" r:id="rId6"/>
    <p:sldId id="268" r:id="rId7"/>
    <p:sldId id="278" r:id="rId8"/>
    <p:sldId id="279" r:id="rId9"/>
    <p:sldId id="283" r:id="rId10"/>
    <p:sldId id="280" r:id="rId11"/>
    <p:sldId id="281" r:id="rId12"/>
    <p:sldId id="282" r:id="rId13"/>
    <p:sldId id="266" r:id="rId14"/>
    <p:sldId id="270" r:id="rId15"/>
    <p:sldId id="273" r:id="rId16"/>
    <p:sldId id="272" r:id="rId17"/>
    <p:sldId id="271" r:id="rId18"/>
    <p:sldId id="274" r:id="rId19"/>
    <p:sldId id="276" r:id="rId20"/>
    <p:sldId id="275" r:id="rId21"/>
    <p:sldId id="26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55F057-5959-F6A2-CB62-3D7F50D32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49936-F498-EC7F-43FC-888B89E0DF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5EA-B649-400A-9375-A913415BCA9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0A4D-CB8E-444C-F842-452DB1C743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79F06-82AA-822F-230B-42E5FB8FF0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71FC6-438F-45C7-81E2-3F392AF2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15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C288-C5E2-4A50-A6E8-BC725F153FA7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FE08-65BA-4B0E-8184-63727107B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5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01BF-8359-4F0E-9737-D57BBED37C2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2B0C2-2F1F-49CE-8F51-31F7C64F0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0A4A-7F06-48C9-A9C5-A255EF6A2E6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4801-B529-44F5-A3EE-F80C64928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2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F8F4-23B8-420E-B4D2-73D0C13ABEE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2857-E0C5-4000-9ACF-930BEAD82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0BE16-B8E0-48D4-B698-8022389AA02A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4760-F76C-4F7E-8F89-E7FB474F3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5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9B88-6F64-4542-A963-51B75FAC567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55748-05F3-4AD6-A73F-25BACF841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D360B-2E85-49C3-9771-390CB9EED024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23E89-2530-459B-91E0-AFF34BF98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1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E0BF-F7A3-4BE1-9F94-DD061F28541D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F3EFE-28E5-4FF8-B633-E69C9882C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5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52F4-A137-4DCB-8B6E-36ACD0E97F0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B7D04-5E85-4C00-8C0E-9D971518B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5B35-390B-4BE2-9F31-00A5B83230BC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33AAF-1B20-4A1D-ACA3-1C0139C67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92A41-1F81-489E-985F-17733193DBCB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27961-2BB0-4242-AC1F-F1CB29E6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3C78B9-4757-4AA8-B668-0903624D2F6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277F2D-3BFF-4566-97FF-B176680A3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point.us/" TargetMode="External"/><Relationship Id="rId2" Type="http://schemas.openxmlformats.org/officeDocument/2006/relationships/hyperlink" Target="http://diliev.com/Home/files/UAS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latlong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hat3words.com/boating.bigger.handba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153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800" b="1" cap="all" dirty="0">
                <a:solidFill>
                  <a:schemeClr val="accent2">
                    <a:lumMod val="75000"/>
                  </a:schemeClr>
                </a:solidFill>
              </a:rPr>
              <a:t>Работа със сателитни навигационни системи</a:t>
            </a:r>
            <a:endParaRPr lang="en-US" sz="3200" b="1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5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867400"/>
            <a:ext cx="2590800" cy="461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 eaLnBrk="1" hangingPunct="1"/>
            <a:r>
              <a:rPr lang="bg-BG" altLang="en-US" sz="2400" i="1" dirty="0">
                <a:solidFill>
                  <a:schemeClr val="tx1"/>
                </a:solidFill>
              </a:rPr>
              <a:t>Д. Илиев</a:t>
            </a:r>
            <a:endParaRPr lang="bg-BG" altLang="en-US" sz="2000" dirty="0">
              <a:solidFill>
                <a:schemeClr val="tx1"/>
              </a:solidFill>
            </a:endParaRPr>
          </a:p>
        </p:txBody>
      </p:sp>
      <p:sp>
        <p:nvSpPr>
          <p:cNvPr id="2052" name="Rectangle 9"/>
          <p:cNvSpPr txBox="1">
            <a:spLocks noChangeArrowheads="1"/>
          </p:cNvSpPr>
          <p:nvPr/>
        </p:nvSpPr>
        <p:spPr bwMode="auto">
          <a:xfrm>
            <a:off x="6019800" y="5791200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bg-BG" altLang="en-US" sz="2400" i="1" dirty="0"/>
              <a:t>София, 20</a:t>
            </a:r>
            <a:r>
              <a:rPr lang="en-US" altLang="en-US" sz="2400" i="1" dirty="0"/>
              <a:t>2</a:t>
            </a:r>
            <a:r>
              <a:rPr lang="bg-BG" altLang="en-US" sz="2400" i="1" dirty="0"/>
              <a:t>2</a:t>
            </a:r>
            <a:endParaRPr lang="bg-BG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ACD12-F797-BFF0-0ED5-2E3A8273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060"/>
            <a:ext cx="9144000" cy="3611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106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dirty="0"/>
              <a:t>Универсална напречна </a:t>
            </a:r>
            <a:r>
              <a:rPr lang="bg-BG" dirty="0" err="1"/>
              <a:t>Меркаторова</a:t>
            </a:r>
            <a:r>
              <a:rPr lang="bg-BG" dirty="0"/>
              <a:t> координатна система</a:t>
            </a:r>
            <a:r>
              <a:rPr lang="en-US" sz="4400" dirty="0"/>
              <a:t>(UTM)</a:t>
            </a:r>
            <a:endParaRPr lang="en-US" cap="al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B8D4F-33D9-8808-CB0B-9854ECA4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7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106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dirty="0"/>
              <a:t>Универсална напречна </a:t>
            </a:r>
            <a:r>
              <a:rPr lang="bg-BG" dirty="0" err="1"/>
              <a:t>Меркаторова</a:t>
            </a:r>
            <a:r>
              <a:rPr lang="bg-BG" dirty="0"/>
              <a:t> координатна система</a:t>
            </a:r>
            <a:r>
              <a:rPr lang="en-US" sz="4400" dirty="0"/>
              <a:t>(UTM)</a:t>
            </a:r>
            <a:endParaRPr lang="en-US" cap="all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C9FF750-2456-C21D-0272-A0DBFDB6F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05000"/>
            <a:ext cx="4810920" cy="46021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C12FA-5AFF-D419-EE88-3C8D41BFD8C6}"/>
              </a:ext>
            </a:extLst>
          </p:cNvPr>
          <p:cNvSpPr txBox="1"/>
          <p:nvPr/>
        </p:nvSpPr>
        <p:spPr>
          <a:xfrm>
            <a:off x="294480" y="2057400"/>
            <a:ext cx="3667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34T 690904mE 4727195mN</a:t>
            </a:r>
          </a:p>
        </p:txBody>
      </p:sp>
    </p:spTree>
    <p:extLst>
      <p:ext uri="{BB962C8B-B14F-4D97-AF65-F5344CB8AC3E}">
        <p14:creationId xmlns:p14="http://schemas.microsoft.com/office/powerpoint/2010/main" val="175902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6DB6A7-9EAA-876F-B847-13CB65D97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4182067"/>
            <a:ext cx="3505200" cy="2421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106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dirty="0"/>
              <a:t>Универсална напречна </a:t>
            </a:r>
            <a:r>
              <a:rPr lang="bg-BG" dirty="0" err="1"/>
              <a:t>Меркаторова</a:t>
            </a:r>
            <a:r>
              <a:rPr lang="bg-BG" dirty="0"/>
              <a:t> координатна система</a:t>
            </a:r>
            <a:r>
              <a:rPr lang="en-US" sz="4400" dirty="0"/>
              <a:t>(UTM)</a:t>
            </a:r>
            <a:endParaRPr lang="en-US" cap="al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B4589-1F2F-03E7-A3B1-CF99E6522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Universal polar stereographic</a:t>
            </a:r>
            <a:r>
              <a:rPr lang="en-US" dirty="0"/>
              <a:t> (</a:t>
            </a:r>
            <a:r>
              <a:rPr lang="en-US" b="1" dirty="0"/>
              <a:t>UPS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Military Grid Reference System</a:t>
            </a:r>
            <a:r>
              <a:rPr lang="en-US" dirty="0"/>
              <a:t> (</a:t>
            </a:r>
            <a:r>
              <a:rPr lang="en-US" b="1" dirty="0"/>
              <a:t>MGRS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34TFN9090427195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97CE9-59E7-7BEC-F420-C7DFA054A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29" y="896361"/>
            <a:ext cx="2711671" cy="39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i="1" dirty="0"/>
              <a:t>Отрядни устройства</a:t>
            </a:r>
            <a:endParaRPr lang="en-US" cap="al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BD8EE9-9E0D-4CA3-3AE8-29F175149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199"/>
            <a:ext cx="2895600" cy="51477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6B2CA-C88A-206E-5973-4CCC1FA7DC48}"/>
              </a:ext>
            </a:extLst>
          </p:cNvPr>
          <p:cNvSpPr txBox="1"/>
          <p:nvPr/>
        </p:nvSpPr>
        <p:spPr>
          <a:xfrm>
            <a:off x="695324" y="1093113"/>
            <a:ext cx="2571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1800" i="1" dirty="0"/>
              <a:t>Garmin </a:t>
            </a:r>
            <a:r>
              <a:rPr lang="en-US" sz="2400" i="1" dirty="0"/>
              <a:t>GPSMAP64s</a:t>
            </a:r>
            <a:endParaRPr lang="bg-BG" sz="1800" i="1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303F27D-78CC-EE64-9E6B-0B01D7BE4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400" y="1600199"/>
            <a:ext cx="2895600" cy="5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A78E54-FEC8-8E84-084F-1B58FBAA8363}"/>
              </a:ext>
            </a:extLst>
          </p:cNvPr>
          <p:cNvSpPr txBox="1"/>
          <p:nvPr/>
        </p:nvSpPr>
        <p:spPr>
          <a:xfrm>
            <a:off x="5638800" y="1154668"/>
            <a:ext cx="257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1800" i="1" dirty="0"/>
              <a:t>Garmin </a:t>
            </a:r>
            <a:r>
              <a:rPr lang="en-US" sz="2000" i="1" dirty="0"/>
              <a:t>GPSMAP60CSx</a:t>
            </a:r>
            <a:endParaRPr lang="bg-BG" sz="1800" i="1" dirty="0"/>
          </a:p>
        </p:txBody>
      </p:sp>
    </p:spTree>
    <p:extLst>
      <p:ext uri="{BB962C8B-B14F-4D97-AF65-F5344CB8AC3E}">
        <p14:creationId xmlns:p14="http://schemas.microsoft.com/office/powerpoint/2010/main" val="3832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i="1" dirty="0" err="1"/>
              <a:t>Създаване</a:t>
            </a:r>
            <a:r>
              <a:rPr lang="ru-RU" sz="3200" i="1" dirty="0"/>
              <a:t> и </a:t>
            </a:r>
            <a:r>
              <a:rPr lang="ru-RU" sz="3200" i="1" dirty="0" err="1"/>
              <a:t>Употреба</a:t>
            </a:r>
            <a:r>
              <a:rPr lang="ru-RU" sz="3200" i="1" dirty="0"/>
              <a:t> на Точки (</a:t>
            </a:r>
            <a:r>
              <a:rPr lang="ru-RU" sz="3200" i="1" dirty="0" err="1"/>
              <a:t>Waypoints</a:t>
            </a:r>
            <a:r>
              <a:rPr lang="ru-RU" sz="3200" i="1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20F2C-E2B5-FE74-DD90-0B727B1B7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87" y="2199444"/>
            <a:ext cx="2614612" cy="4648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26A9E-21E2-CE82-EB47-F5559C62463F}"/>
              </a:ext>
            </a:extLst>
          </p:cNvPr>
          <p:cNvSpPr txBox="1"/>
          <p:nvPr/>
        </p:nvSpPr>
        <p:spPr>
          <a:xfrm>
            <a:off x="304800" y="1014274"/>
            <a:ext cx="381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TimesNewRoman"/>
              </a:rPr>
              <a:t>Точки </a:t>
            </a:r>
            <a:r>
              <a:rPr lang="ru-RU" sz="1800" b="0" i="0" u="none" strike="noStrike" baseline="0" dirty="0" err="1">
                <a:latin typeface="TimesNewRoman"/>
              </a:rPr>
              <a:t>могат</a:t>
            </a:r>
            <a:r>
              <a:rPr lang="ru-RU" sz="1800" b="0" i="0" u="none" strike="noStrike" baseline="0" dirty="0">
                <a:latin typeface="TimesNewRoman"/>
              </a:rPr>
              <a:t> да се </a:t>
            </a:r>
            <a:r>
              <a:rPr lang="ru-RU" sz="1800" b="0" i="0" u="none" strike="noStrike" baseline="0" dirty="0" err="1">
                <a:latin typeface="TimesNewRoman"/>
              </a:rPr>
              <a:t>създават</a:t>
            </a:r>
            <a:r>
              <a:rPr lang="ru-RU" sz="1800" b="0" i="0" u="none" strike="noStrike" baseline="0" dirty="0">
                <a:latin typeface="TimesNewRoman"/>
              </a:rPr>
              <a:t> по три начина</a:t>
            </a:r>
            <a:r>
              <a:rPr lang="en-US" sz="1800" b="0" i="0" u="none" strike="noStrike" baseline="0" dirty="0">
                <a:latin typeface="TimesNewRoman"/>
              </a:rPr>
              <a:t>: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endParaRPr lang="en-US" sz="1800" b="0" i="0" u="none" strike="noStrike" baseline="0" dirty="0">
              <a:latin typeface="TimesNew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0" i="0" u="none" strike="noStrike" baseline="0" dirty="0">
                <a:latin typeface="TimesNewRoman"/>
              </a:rPr>
              <a:t>да </a:t>
            </a:r>
            <a:r>
              <a:rPr lang="ru-RU" sz="1800" b="0" i="0" u="none" strike="noStrike" baseline="0" dirty="0" err="1">
                <a:latin typeface="TimesNewRoman"/>
              </a:rPr>
              <a:t>натиснете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1" i="0" u="none" strike="noStrike" baseline="0" dirty="0">
                <a:latin typeface="TimesNewRoman,Bold"/>
              </a:rPr>
              <a:t>MARK </a:t>
            </a:r>
            <a:r>
              <a:rPr lang="ru-RU" sz="1800" b="0" i="0" u="none" strike="noStrike" baseline="0" dirty="0" err="1">
                <a:latin typeface="TimesNewRoman"/>
              </a:rPr>
              <a:t>докато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сте</a:t>
            </a:r>
            <a:r>
              <a:rPr lang="ru-RU" sz="1800" b="0" i="0" u="none" strike="noStrike" baseline="0" dirty="0">
                <a:latin typeface="TimesNewRoman"/>
              </a:rPr>
              <a:t> на дадено </a:t>
            </a:r>
            <a:r>
              <a:rPr lang="ru-RU" sz="1800" b="0" i="0" u="none" strike="noStrike" baseline="0" dirty="0" err="1">
                <a:latin typeface="TimesNewRoman"/>
              </a:rPr>
              <a:t>място</a:t>
            </a:r>
            <a:r>
              <a:rPr lang="ru-RU" sz="1800" b="0" i="0" u="none" strike="noStrike" baseline="0" dirty="0">
                <a:latin typeface="TimesNewRoman"/>
              </a:rPr>
              <a:t>,</a:t>
            </a:r>
            <a:endParaRPr lang="en-US" dirty="0">
              <a:latin typeface="TimesNew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0" i="0" u="none" strike="noStrike" baseline="0" dirty="0">
                <a:latin typeface="TimesNewRoman"/>
              </a:rPr>
              <a:t>да </a:t>
            </a:r>
            <a:r>
              <a:rPr lang="ru-RU" sz="1800" b="0" i="0" u="none" strike="noStrike" baseline="0" dirty="0" err="1">
                <a:latin typeface="TimesNewRoman"/>
              </a:rPr>
              <a:t>създадете</a:t>
            </a:r>
            <a:r>
              <a:rPr lang="ru-RU" sz="1800" b="0" i="0" u="none" strike="noStrike" baseline="0" dirty="0">
                <a:latin typeface="TimesNewRoman"/>
              </a:rPr>
              <a:t> точка по </a:t>
            </a:r>
            <a:r>
              <a:rPr lang="ru-RU" sz="1800" b="0" i="0" u="none" strike="noStrike" baseline="0" dirty="0" err="1">
                <a:latin typeface="TimesNewRoman"/>
              </a:rPr>
              <a:t>Картата</a:t>
            </a:r>
            <a:r>
              <a:rPr lang="ru-RU" sz="1800" b="0" i="0" u="none" strike="noStrike" baseline="0" dirty="0">
                <a:latin typeface="TimesNewRoman"/>
              </a:rPr>
              <a:t> (</a:t>
            </a:r>
            <a:r>
              <a:rPr lang="en-US" sz="1800" b="0" i="0" u="none" strike="noStrike" baseline="0" dirty="0">
                <a:latin typeface="TimesNewRoman"/>
              </a:rPr>
              <a:t>60CSx</a:t>
            </a:r>
            <a:r>
              <a:rPr lang="ru-RU" sz="1800" b="0" i="0" u="none" strike="noStrike" baseline="0" dirty="0">
                <a:latin typeface="TimesNewRoman"/>
              </a:rPr>
              <a:t>), или </a:t>
            </a:r>
            <a:endParaRPr lang="en-US" sz="1800" b="0" i="0" u="none" strike="noStrike" baseline="0" dirty="0">
              <a:latin typeface="TimesNew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0" i="0" u="none" strike="noStrike" baseline="0" dirty="0">
                <a:latin typeface="TimesNewRoman"/>
              </a:rPr>
              <a:t>да </a:t>
            </a:r>
            <a:r>
              <a:rPr lang="ru-RU" sz="1800" b="0" i="0" u="none" strike="noStrike" baseline="0" dirty="0" err="1">
                <a:latin typeface="TimesNewRoman"/>
              </a:rPr>
              <a:t>въведете</a:t>
            </a:r>
            <a:r>
              <a:rPr lang="en-US" sz="1800" b="0" i="0" u="none" strike="noStrike" baseline="0" dirty="0">
                <a:latin typeface="TimesNewRoman"/>
              </a:rPr>
              <a:t> </a:t>
            </a:r>
            <a:r>
              <a:rPr lang="bg-BG" sz="1800" b="0" i="0" u="none" strike="noStrike" baseline="0" dirty="0">
                <a:latin typeface="TimesNewRoman"/>
              </a:rPr>
              <a:t>ръчно координати за точка</a:t>
            </a:r>
            <a:r>
              <a:rPr lang="en-US" sz="1800" b="0" i="0" u="none" strike="noStrike" baseline="0" dirty="0">
                <a:latin typeface="TimesNewRoman"/>
              </a:rPr>
              <a:t> (</a:t>
            </a:r>
            <a:r>
              <a:rPr lang="bg-BG" sz="1800" b="0" i="0" u="none" strike="noStrike" baseline="0" dirty="0">
                <a:latin typeface="TimesNewRoman"/>
              </a:rPr>
              <a:t>чрез </a:t>
            </a:r>
            <a:r>
              <a:rPr lang="en-US" sz="1800" b="0" i="0" u="none" strike="noStrike" baseline="0" dirty="0">
                <a:latin typeface="TimesNewRoman"/>
              </a:rPr>
              <a:t>MRAK</a:t>
            </a:r>
            <a:r>
              <a:rPr lang="bg-BG" sz="1800" b="0" i="0" u="none" strike="noStrike" baseline="0" dirty="0">
                <a:latin typeface="TimesNewRoman"/>
              </a:rPr>
              <a:t> и редакция</a:t>
            </a:r>
            <a:r>
              <a:rPr lang="en-US" sz="1800" b="0" i="0" u="none" strike="noStrike" baseline="0" dirty="0">
                <a:latin typeface="TimesNewRoman"/>
              </a:rPr>
              <a:t>)</a:t>
            </a:r>
            <a:r>
              <a:rPr lang="bg-BG" sz="1800" b="0" i="0" u="none" strike="noStrike" baseline="0" dirty="0">
                <a:latin typeface="TimesNewRoman"/>
              </a:rPr>
              <a:t>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1B2E7-A0B1-B40F-C6ED-83E249FC3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75" y="1104900"/>
            <a:ext cx="2614612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5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sz="3200" i="1" dirty="0"/>
              <a:t>Редактиране</a:t>
            </a:r>
            <a:r>
              <a:rPr lang="ru-RU" sz="3200" i="1" dirty="0"/>
              <a:t> на Точки (</a:t>
            </a:r>
            <a:r>
              <a:rPr lang="ru-RU" sz="3200" i="1" dirty="0" err="1"/>
              <a:t>Waypoints</a:t>
            </a:r>
            <a:r>
              <a:rPr lang="ru-RU" sz="3200" i="1" dirty="0"/>
              <a:t>) с </a:t>
            </a:r>
            <a:r>
              <a:rPr lang="bg-BG" sz="3200" b="0" i="0" u="none" strike="noStrike" baseline="0" dirty="0">
                <a:latin typeface="Arial-Black"/>
              </a:rPr>
              <a:t>64</a:t>
            </a:r>
            <a:r>
              <a:rPr lang="en-US" sz="3200" b="0" i="0" u="none" strike="noStrike" baseline="0" dirty="0">
                <a:latin typeface="Arial-Black"/>
              </a:rPr>
              <a:t>s</a:t>
            </a:r>
            <a:endParaRPr lang="ru-RU" sz="3200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27534A-13DE-6B1E-C526-0842092EE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86" y="2770942"/>
            <a:ext cx="2293144" cy="40767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20F2C-E2B5-FE74-DD90-0B727B1B7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30" y="990600"/>
            <a:ext cx="2614612" cy="4648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96A009-2130-BAF2-6424-F9A71D26EF06}"/>
              </a:ext>
            </a:extLst>
          </p:cNvPr>
          <p:cNvSpPr txBox="1"/>
          <p:nvPr/>
        </p:nvSpPr>
        <p:spPr>
          <a:xfrm>
            <a:off x="391045" y="1066800"/>
            <a:ext cx="5095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 редактирате точка:</a:t>
            </a:r>
          </a:p>
          <a:p>
            <a:pPr algn="l"/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От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главното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меню, изберете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диспечер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точки (</a:t>
            </a:r>
            <a:r>
              <a:rPr lang="en-US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Waypoint Manager</a:t>
            </a:r>
            <a:r>
              <a:rPr lang="bg-BG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Маркирайте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изберете точка за редакция от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списъка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натиснете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 отворите </a:t>
            </a:r>
            <a:r>
              <a:rPr lang="ru-RU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страницата</a:t>
            </a:r>
            <a:r>
              <a:rPr lang="ru-RU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8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sz="3200" i="1" dirty="0"/>
              <a:t>Редактиране</a:t>
            </a:r>
            <a:r>
              <a:rPr lang="ru-RU" sz="3200" i="1" dirty="0"/>
              <a:t> на Точки (</a:t>
            </a:r>
            <a:r>
              <a:rPr lang="ru-RU" sz="3200" i="1" dirty="0" err="1"/>
              <a:t>Waypoints</a:t>
            </a:r>
            <a:r>
              <a:rPr lang="ru-RU" sz="3200" i="1" dirty="0"/>
              <a:t>) с </a:t>
            </a:r>
            <a:r>
              <a:rPr lang="bg-BG" sz="3200" b="0" i="0" u="none" strike="noStrike" baseline="0" dirty="0">
                <a:latin typeface="Arial-Black"/>
              </a:rPr>
              <a:t>60</a:t>
            </a:r>
            <a:r>
              <a:rPr lang="en-US" sz="3200" dirty="0" err="1">
                <a:latin typeface="Arial-Black"/>
              </a:rPr>
              <a:t>CSx</a:t>
            </a:r>
            <a:endParaRPr lang="ru-RU" sz="3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6A009-2130-BAF2-6424-F9A71D26EF06}"/>
              </a:ext>
            </a:extLst>
          </p:cNvPr>
          <p:cNvSpPr txBox="1"/>
          <p:nvPr/>
        </p:nvSpPr>
        <p:spPr>
          <a:xfrm>
            <a:off x="457200" y="946951"/>
            <a:ext cx="52578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2400" b="0" i="0" u="none" strike="noStrike" baseline="0" dirty="0">
                <a:latin typeface="Arial-Black"/>
              </a:rPr>
              <a:t>За да редактирате точка при 60</a:t>
            </a:r>
            <a:r>
              <a:rPr lang="en-US" sz="2400" dirty="0" err="1">
                <a:latin typeface="Arial-Black"/>
              </a:rPr>
              <a:t>CSx</a:t>
            </a:r>
            <a:r>
              <a:rPr lang="bg-BG" sz="2400" b="0" i="0" u="none" strike="noStrike" baseline="0" dirty="0">
                <a:latin typeface="Arial-Black"/>
              </a:rPr>
              <a:t>: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</a:rPr>
              <a:t>1.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Натиснете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,Bold"/>
              </a:rPr>
              <a:t>FIND 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за да отворите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Менюто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Find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</a:rPr>
              <a:t>2.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Маркирайте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иконата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 err="1">
                <a:latin typeface="Arial,Bold"/>
              </a:rPr>
              <a:t>Waypoints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, и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натиснете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,Bold"/>
              </a:rPr>
              <a:t>ENTER 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за да отворите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страницата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Waypoints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12095-F8AE-B57F-B875-B93C17885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66800"/>
            <a:ext cx="3057525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7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i="1" dirty="0" err="1"/>
              <a:t>Създаване</a:t>
            </a:r>
            <a:r>
              <a:rPr lang="ru-RU" sz="3200" i="1" dirty="0"/>
              <a:t> на Следи (</a:t>
            </a:r>
            <a:r>
              <a:rPr lang="en-US" sz="3200" i="1" dirty="0"/>
              <a:t>Tracks)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01000" cy="129540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i="0" u="none" strike="noStrike" baseline="0" dirty="0" err="1">
                <a:latin typeface="TimesNewRoman"/>
              </a:rPr>
              <a:t>Свойството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Tracks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създава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електронна</a:t>
            </a:r>
            <a:r>
              <a:rPr lang="ru-RU" sz="1800" b="0" i="0" u="none" strike="noStrike" baseline="0" dirty="0">
                <a:latin typeface="TimesNewRoman"/>
              </a:rPr>
              <a:t> следа точки </a:t>
            </a:r>
            <a:r>
              <a:rPr lang="ru-RU" sz="1800" b="0" i="0" u="none" strike="noStrike" baseline="0" dirty="0" err="1">
                <a:latin typeface="TimesNewRoman"/>
              </a:rPr>
              <a:t>върху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картата</a:t>
            </a:r>
            <a:r>
              <a:rPr lang="ru-RU" sz="1800" b="0" i="0" u="none" strike="noStrike" baseline="0" dirty="0">
                <a:latin typeface="TimesNewRoman"/>
              </a:rPr>
              <a:t> </a:t>
            </a:r>
            <a:r>
              <a:rPr lang="ru-RU" sz="1800" b="0" i="0" u="none" strike="noStrike" baseline="0" dirty="0" err="1">
                <a:latin typeface="TimesNewRoman"/>
              </a:rPr>
              <a:t>докато</a:t>
            </a:r>
            <a:r>
              <a:rPr lang="ru-RU" sz="1800" b="0" i="0" u="none" strike="noStrike" baseline="0" dirty="0">
                <a:latin typeface="TimesNewRoman"/>
              </a:rPr>
              <a:t> се</a:t>
            </a:r>
          </a:p>
          <a:p>
            <a:pPr marL="0" indent="0" algn="l">
              <a:buNone/>
            </a:pPr>
            <a:r>
              <a:rPr lang="bg-BG" sz="1800" b="0" i="0" u="none" strike="noStrike" baseline="0" dirty="0">
                <a:latin typeface="TimesNewRoman"/>
              </a:rPr>
              <a:t>движите. </a:t>
            </a:r>
          </a:p>
          <a:p>
            <a:pPr marL="0" indent="0" algn="l">
              <a:buNone/>
            </a:pPr>
            <a:r>
              <a:rPr lang="bg-BG" sz="1800" dirty="0">
                <a:latin typeface="TimesNewRoman"/>
              </a:rPr>
              <a:t>За да запишете трак </a:t>
            </a:r>
            <a:r>
              <a:rPr lang="bg-BG" sz="1800" dirty="0" err="1">
                <a:latin typeface="TimesNewRoman"/>
              </a:rPr>
              <a:t>логът</a:t>
            </a:r>
            <a:r>
              <a:rPr lang="bg-BG" sz="1800" dirty="0">
                <a:latin typeface="TimesNewRoman"/>
              </a:rPr>
              <a:t> е необходимо д</a:t>
            </a:r>
            <a:r>
              <a:rPr lang="bg-BG" sz="1800" b="0" i="0" u="none" strike="noStrike" baseline="0" dirty="0">
                <a:latin typeface="TimesNewRoman"/>
              </a:rPr>
              <a:t>а се </a:t>
            </a:r>
            <a:r>
              <a:rPr lang="bg-BG" sz="1800" dirty="0">
                <a:latin typeface="TimesNewRoman"/>
              </a:rPr>
              <a:t>разреши и настрои записът на следите:</a:t>
            </a:r>
            <a:endParaRPr lang="bg-BG" sz="1800" b="0" i="0" u="none" strike="noStrike" baseline="0" dirty="0">
              <a:latin typeface="TimesNewRoman"/>
            </a:endParaRPr>
          </a:p>
          <a:p>
            <a:pPr marL="0" indent="0" algn="l">
              <a:buNone/>
            </a:pPr>
            <a:endParaRPr lang="bg-BG" sz="1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52A4B-4AE0-615B-8804-844CB45A6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8" y="2233474"/>
            <a:ext cx="8062898" cy="45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2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i="1" dirty="0" err="1"/>
              <a:t>Настройване</a:t>
            </a:r>
            <a:r>
              <a:rPr lang="ru-RU" sz="3200" i="1" dirty="0"/>
              <a:t> на Следи (</a:t>
            </a:r>
            <a:r>
              <a:rPr lang="en-US" sz="3200" i="1" dirty="0"/>
              <a:t>Tracks)</a:t>
            </a:r>
            <a:r>
              <a:rPr lang="bg-BG" sz="3200" i="1" dirty="0"/>
              <a:t> при 64</a:t>
            </a:r>
            <a:r>
              <a:rPr lang="en-US" sz="3200" i="1" dirty="0"/>
              <a:t>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928D9-B028-A450-D12B-47E06C908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871788" cy="5105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938DF6-9AEC-4A0B-6432-D4DDD6B4C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4" y="1143000"/>
            <a:ext cx="3214688" cy="5715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37C33E-AD61-F0F0-74C1-006BF98AE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2" y="1143000"/>
            <a:ext cx="32146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i="1" dirty="0" err="1"/>
              <a:t>Запис</a:t>
            </a:r>
            <a:r>
              <a:rPr lang="ru-RU" sz="3200" i="1" dirty="0"/>
              <a:t> на Следи (</a:t>
            </a:r>
            <a:r>
              <a:rPr lang="en-US" sz="3200" i="1" dirty="0"/>
              <a:t>Tracks)</a:t>
            </a:r>
            <a:r>
              <a:rPr lang="bg-BG" sz="3200" i="1" dirty="0"/>
              <a:t> при 64</a:t>
            </a:r>
            <a:r>
              <a:rPr lang="en-US" sz="3200" i="1" dirty="0"/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2D520-20DA-3BA4-89B8-012B22EA2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3171825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A89EB-71DB-213C-B3E6-5D9CF3658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990600"/>
            <a:ext cx="3171825" cy="563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E41D4-F97D-DBE2-19F1-563C814CD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7" y="990600"/>
            <a:ext cx="31718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7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cap="all" dirty="0"/>
              <a:t>Съдържание</a:t>
            </a:r>
            <a:endParaRPr lang="en-US" cap="all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400" i="1" dirty="0"/>
              <a:t>Принцип на </a:t>
            </a:r>
            <a:r>
              <a:rPr lang="ru-RU" sz="2400" i="1" dirty="0" err="1"/>
              <a:t>спътниковата</a:t>
            </a:r>
            <a:r>
              <a:rPr lang="ru-RU" sz="2400" i="1" dirty="0"/>
              <a:t> навигация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400" i="1" dirty="0" err="1"/>
              <a:t>Глобални</a:t>
            </a:r>
            <a:r>
              <a:rPr lang="ru-RU" sz="2400" i="1" dirty="0"/>
              <a:t> </a:t>
            </a:r>
            <a:r>
              <a:rPr lang="ru-RU" sz="2400" i="1" dirty="0" err="1"/>
              <a:t>навигационни</a:t>
            </a:r>
            <a:r>
              <a:rPr lang="ru-RU" sz="2400" i="1" dirty="0"/>
              <a:t> </a:t>
            </a:r>
            <a:r>
              <a:rPr lang="ru-RU" sz="2400" i="1" dirty="0" err="1"/>
              <a:t>спътникови</a:t>
            </a:r>
            <a:r>
              <a:rPr lang="ru-RU" sz="2400" i="1" dirty="0"/>
              <a:t> </a:t>
            </a:r>
            <a:r>
              <a:rPr lang="ru-RU" sz="2400" i="1" dirty="0" err="1"/>
              <a:t>системи</a:t>
            </a:r>
            <a:r>
              <a:rPr lang="ru-RU" sz="2400" i="1" dirty="0"/>
              <a:t> (GNSS)</a:t>
            </a:r>
            <a:endParaRPr lang="en-US" sz="2400" i="1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400" i="1" dirty="0" err="1"/>
              <a:t>Координатни</a:t>
            </a:r>
            <a:r>
              <a:rPr lang="ru-RU" sz="2400" i="1" dirty="0"/>
              <a:t> </a:t>
            </a:r>
            <a:r>
              <a:rPr lang="ru-RU" sz="2400" i="1" dirty="0" err="1"/>
              <a:t>системи</a:t>
            </a:r>
            <a:endParaRPr lang="ru-RU" sz="2400" i="1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bg-BG" sz="2400" i="1" dirty="0"/>
              <a:t>Отрядни устройства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bg-BG" sz="2400" i="1" dirty="0"/>
              <a:t>Работа с отрядните устройства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ru-RU" sz="1800" b="0" i="0" u="none" strike="noStrike" baseline="0" dirty="0" err="1">
                <a:latin typeface="Arial-Black"/>
              </a:rPr>
              <a:t>Създаване</a:t>
            </a:r>
            <a:r>
              <a:rPr lang="ru-RU" sz="1800" b="0" i="0" u="none" strike="noStrike" baseline="0" dirty="0">
                <a:latin typeface="Arial-Black"/>
              </a:rPr>
              <a:t> и </a:t>
            </a:r>
            <a:r>
              <a:rPr lang="ru-RU" sz="1800" b="0" i="0" u="none" strike="noStrike" baseline="0" dirty="0" err="1">
                <a:latin typeface="Arial-Black"/>
              </a:rPr>
              <a:t>Употреба</a:t>
            </a:r>
            <a:r>
              <a:rPr lang="ru-RU" sz="1800" b="0" i="0" u="none" strike="noStrike" baseline="0" dirty="0">
                <a:latin typeface="Arial-Black"/>
              </a:rPr>
              <a:t> на Точки</a:t>
            </a:r>
            <a:r>
              <a:rPr lang="bg-BG" sz="1800" b="0" i="1" u="none" strike="noStrike" baseline="0" dirty="0">
                <a:latin typeface="Arial-Black"/>
              </a:rPr>
              <a:t> (</a:t>
            </a:r>
            <a:r>
              <a:rPr lang="en-US" sz="1800" b="0" i="1" u="none" strike="noStrike" baseline="0" dirty="0">
                <a:latin typeface="Arial-Black"/>
              </a:rPr>
              <a:t>Waypoints)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ru-RU" sz="1800" b="0" i="0" u="none" strike="noStrike" baseline="0" dirty="0" err="1">
                <a:latin typeface="Arial-Black"/>
              </a:rPr>
              <a:t>Създаване</a:t>
            </a:r>
            <a:r>
              <a:rPr lang="ru-RU" sz="1800" b="0" i="0" u="none" strike="noStrike" baseline="0" dirty="0">
                <a:latin typeface="Arial-Black"/>
              </a:rPr>
              <a:t> на </a:t>
            </a:r>
            <a:r>
              <a:rPr lang="bg-BG" sz="1800" b="0" i="0" u="none" strike="noStrike" baseline="0" dirty="0">
                <a:latin typeface="Arial-Black"/>
              </a:rPr>
              <a:t>Следи</a:t>
            </a:r>
            <a:r>
              <a:rPr lang="en-US" sz="1800" i="1" dirty="0">
                <a:latin typeface="Arial-Black"/>
              </a:rPr>
              <a:t> (Tracks)</a:t>
            </a:r>
            <a:endParaRPr lang="bg-BG" sz="2000" i="1" dirty="0"/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bg-BG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i="1" dirty="0" err="1"/>
              <a:t>Създаване</a:t>
            </a:r>
            <a:r>
              <a:rPr lang="ru-RU" sz="3200" i="1" dirty="0"/>
              <a:t> на Следи (</a:t>
            </a:r>
            <a:r>
              <a:rPr lang="en-US" sz="3200" i="1" dirty="0"/>
              <a:t>Tracks)</a:t>
            </a:r>
            <a:r>
              <a:rPr lang="bg-BG" sz="3200" i="1" dirty="0"/>
              <a:t> при 60</a:t>
            </a:r>
            <a:r>
              <a:rPr lang="en-US" sz="3200" i="1" dirty="0" err="1"/>
              <a:t>CSx</a:t>
            </a:r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49E9C-1521-218D-F00C-3384A470B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3257550" cy="57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D44C3-14D0-0AB6-8F66-61923A01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914400"/>
            <a:ext cx="3257551" cy="5791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AA8D8-C9B1-1A28-1C7B-53C5433AC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80" y="914398"/>
            <a:ext cx="3257551" cy="57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66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382000" cy="8683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i="1" dirty="0"/>
              <a:t>Полезни връзки</a:t>
            </a:r>
            <a:endParaRPr lang="en-US" cap="all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791200" cy="49069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bg-BG" sz="2400" i="1" dirty="0">
                <a:hlinkClick r:id="rId2"/>
              </a:rPr>
              <a:t>Презентация и материали по темата</a:t>
            </a:r>
            <a:endParaRPr lang="en-US" sz="2400" i="1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>
                <a:hlinkClick r:id="rId3"/>
              </a:rPr>
              <a:t>Earth Point</a:t>
            </a:r>
            <a:endParaRPr lang="en-US" sz="24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i="1" dirty="0">
                <a:hlinkClick r:id="rId4"/>
              </a:rPr>
              <a:t>Latitude and Longitude Finder</a:t>
            </a:r>
            <a:endParaRPr lang="en-US" sz="2400" i="1" dirty="0"/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bg-BG" sz="2400" dirty="0"/>
          </a:p>
        </p:txBody>
      </p:sp>
      <p:pic>
        <p:nvPicPr>
          <p:cNvPr id="11269" name="Picture 3" descr="D:\Dian Iliev\Workfolder\Google Drive\UASO\New folder\diliev_qr_co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D9305-E480-14F6-F8A0-8F688D022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124200"/>
            <a:ext cx="6418053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sz="3200" cap="all" dirty="0"/>
              <a:t>Принцип на спътниковата навигация</a:t>
            </a:r>
          </a:p>
        </p:txBody>
      </p:sp>
      <p:pic>
        <p:nvPicPr>
          <p:cNvPr id="6" name="GNSS">
            <a:hlinkClick r:id="" action="ppaction://media"/>
            <a:extLst>
              <a:ext uri="{FF2B5EF4-FFF2-40B4-BE49-F238E27FC236}">
                <a16:creationId xmlns:a16="http://schemas.microsoft.com/office/drawing/2014/main" id="{6E24675E-D33F-62B0-404B-DCC3604063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6" y="990600"/>
            <a:ext cx="9129088" cy="5135563"/>
          </a:xfrm>
        </p:spPr>
      </p:pic>
    </p:spTree>
    <p:extLst>
      <p:ext uri="{BB962C8B-B14F-4D97-AF65-F5344CB8AC3E}">
        <p14:creationId xmlns:p14="http://schemas.microsoft.com/office/powerpoint/2010/main" val="39979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cap="all" dirty="0" err="1"/>
              <a:t>Глобални</a:t>
            </a:r>
            <a:r>
              <a:rPr lang="ru-RU" cap="all" dirty="0"/>
              <a:t> </a:t>
            </a:r>
            <a:r>
              <a:rPr lang="ru-RU" cap="all" dirty="0" err="1"/>
              <a:t>навигационни</a:t>
            </a:r>
            <a:r>
              <a:rPr lang="ru-RU" cap="all" dirty="0"/>
              <a:t> </a:t>
            </a:r>
            <a:r>
              <a:rPr lang="ru-RU" cap="all" dirty="0" err="1"/>
              <a:t>спътникови</a:t>
            </a:r>
            <a:r>
              <a:rPr lang="ru-RU" cap="all" dirty="0"/>
              <a:t> </a:t>
            </a:r>
            <a:r>
              <a:rPr lang="ru-RU" cap="all" dirty="0" err="1"/>
              <a:t>системи</a:t>
            </a:r>
            <a:r>
              <a:rPr lang="ru-RU" cap="all" dirty="0"/>
              <a:t> (GNSS)</a:t>
            </a:r>
            <a:endParaRPr lang="en-US" cap="all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GPS – </a:t>
            </a:r>
            <a:r>
              <a:rPr lang="bg-BG" sz="2400" dirty="0"/>
              <a:t>САЩ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GLONASS – </a:t>
            </a:r>
            <a:r>
              <a:rPr lang="bg-BG" sz="2400" dirty="0"/>
              <a:t>Русия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Galileo</a:t>
            </a:r>
            <a:r>
              <a:rPr lang="bg-BG" sz="2400" dirty="0"/>
              <a:t> – ЕС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 err="1"/>
              <a:t>BeiDou</a:t>
            </a:r>
            <a:r>
              <a:rPr lang="bg-BG" sz="2400" dirty="0"/>
              <a:t> – Китай</a:t>
            </a:r>
          </a:p>
        </p:txBody>
      </p:sp>
    </p:spTree>
    <p:extLst>
      <p:ext uri="{BB962C8B-B14F-4D97-AF65-F5344CB8AC3E}">
        <p14:creationId xmlns:p14="http://schemas.microsoft.com/office/powerpoint/2010/main" val="308339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cap="all" dirty="0"/>
              <a:t>Сателитни Системи за диференциална корекция </a:t>
            </a:r>
            <a:r>
              <a:rPr lang="ru-RU" cap="all" dirty="0"/>
              <a:t>(</a:t>
            </a:r>
            <a:r>
              <a:rPr lang="en-US" cap="all" dirty="0"/>
              <a:t>SBAS</a:t>
            </a:r>
            <a:r>
              <a:rPr lang="ru-RU" cap="all" dirty="0"/>
              <a:t>)</a:t>
            </a:r>
            <a:endParaRPr lang="en-US" cap="all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WAAS– </a:t>
            </a:r>
            <a:r>
              <a:rPr lang="bg-BG" sz="2400" dirty="0"/>
              <a:t>САЩ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SDCM – </a:t>
            </a:r>
            <a:r>
              <a:rPr lang="bg-BG" sz="2400" dirty="0"/>
              <a:t>Русия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EGNOS</a:t>
            </a:r>
            <a:r>
              <a:rPr lang="bg-BG" sz="2400" dirty="0"/>
              <a:t> – ЕС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BDSBAS</a:t>
            </a:r>
            <a:r>
              <a:rPr lang="bg-BG" sz="2400" dirty="0"/>
              <a:t> – Китай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QZSS – </a:t>
            </a:r>
            <a:r>
              <a:rPr lang="bg-BG" sz="2400" dirty="0"/>
              <a:t>Япония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GAGAN – </a:t>
            </a:r>
            <a:r>
              <a:rPr lang="bg-BG" sz="2400" dirty="0"/>
              <a:t>Индия</a:t>
            </a:r>
            <a:endParaRPr lang="en-US" sz="24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i="1" dirty="0"/>
              <a:t>…</a:t>
            </a:r>
            <a:endParaRPr lang="bg-BG" sz="2000" i="1" dirty="0"/>
          </a:p>
        </p:txBody>
      </p:sp>
    </p:spTree>
    <p:extLst>
      <p:ext uri="{BB962C8B-B14F-4D97-AF65-F5344CB8AC3E}">
        <p14:creationId xmlns:p14="http://schemas.microsoft.com/office/powerpoint/2010/main" val="406847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B3C8876-120C-07D8-BF82-FCBE8A837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525650"/>
              </p:ext>
            </p:extLst>
          </p:nvPr>
        </p:nvGraphicFramePr>
        <p:xfrm>
          <a:off x="762000" y="190500"/>
          <a:ext cx="7086600" cy="64770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62593773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42249554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355538117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System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Signal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Frequency (MHz)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359977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GPS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L1 C/A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1575.42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527794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L1C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1575.42 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613404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L2 C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1227.6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160185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L2 P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1227.6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311414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1176.45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429535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108345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GLONASS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L1 C/A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1598.0625-1609.3125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202758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L2 C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1242.9375-1251.6875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943843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L2 P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1242.9375-1251.6875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573578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L3 OC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1202.025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426515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640117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 Galileo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E1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1575.42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20644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E5a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1176.45 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3285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E5b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1207.14 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484046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E5 AltBOC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1191.795 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177888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E6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1278.75 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0298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349357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effectLst/>
                        </a:rPr>
                        <a:t>BeiDou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B1l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1561.098 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618734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B2l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1207.14 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70236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B3l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1268.52 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2101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B1C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1575.42 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57181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B2a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1176.45 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170879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B2b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</a:rPr>
                        <a:t>1207.14 </a:t>
                      </a:r>
                    </a:p>
                  </a:txBody>
                  <a:tcPr marL="51114" marR="51114" marT="25557" marB="255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135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96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cap="all" dirty="0"/>
              <a:t>Координатни системи</a:t>
            </a:r>
            <a:endParaRPr lang="en-US" cap="all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8768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Geographic coordinate system</a:t>
            </a:r>
            <a:r>
              <a:rPr lang="bg-BG" sz="2400" dirty="0"/>
              <a:t> (</a:t>
            </a:r>
            <a:r>
              <a:rPr lang="en-US" sz="2400" dirty="0"/>
              <a:t>GCS</a:t>
            </a:r>
            <a:r>
              <a:rPr lang="bg-BG" sz="2400" dirty="0"/>
              <a:t>) </a:t>
            </a:r>
            <a:endParaRPr lang="en-US" sz="2400" dirty="0"/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Decimal degrees</a:t>
            </a:r>
            <a:r>
              <a:rPr lang="bg-BG" sz="2000" dirty="0"/>
              <a:t> (</a:t>
            </a:r>
            <a:r>
              <a:rPr lang="en-US" sz="2000" dirty="0"/>
              <a:t>DD)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Degrees Minutes 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Degrees, minutes, seconds (DMS)</a:t>
            </a:r>
            <a:endParaRPr lang="bg-BG" sz="20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Universal Transverse Mercator (UTM)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Universal polar stereographic (UPS)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Military Grid Reference System (MGRS)</a:t>
            </a:r>
            <a:br>
              <a:rPr lang="en-US" sz="2000" dirty="0"/>
            </a:br>
            <a:endParaRPr lang="bg-BG" sz="20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/>
              <a:t>World Geographic Reference System (GEOREF) - PJJN19784041</a:t>
            </a:r>
            <a:endParaRPr lang="bg-BG" sz="24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>
                <a:hlinkClick r:id="rId2"/>
              </a:rPr>
              <a:t>What3words</a:t>
            </a:r>
            <a:r>
              <a:rPr lang="en-US" sz="2400" dirty="0"/>
              <a:t> - ///</a:t>
            </a:r>
            <a:r>
              <a:rPr lang="en-US" sz="2400" dirty="0" err="1"/>
              <a:t>boating.bigger.handbag</a:t>
            </a:r>
            <a:endParaRPr lang="en-US" sz="24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fr-FR" sz="2400" dirty="0"/>
              <a:t>Plus Code Extended - 8GJ5M8FH+CWF4623</a:t>
            </a:r>
            <a:endParaRPr lang="en-US" sz="2400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i="1" dirty="0"/>
              <a:t>…</a:t>
            </a:r>
            <a:endParaRPr lang="bg-BG" sz="2000" i="1" dirty="0"/>
          </a:p>
        </p:txBody>
      </p:sp>
    </p:spTree>
    <p:extLst>
      <p:ext uri="{BB962C8B-B14F-4D97-AF65-F5344CB8AC3E}">
        <p14:creationId xmlns:p14="http://schemas.microsoft.com/office/powerpoint/2010/main" val="130205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cap="all" dirty="0"/>
              <a:t>Географска Координатна система </a:t>
            </a:r>
            <a:r>
              <a:rPr lang="en-US" cap="all" dirty="0"/>
              <a:t>(GCS)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134572-8976-DA6F-F644-5ED835665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5793232" cy="4525963"/>
          </a:xfrm>
        </p:spPr>
      </p:pic>
    </p:spTree>
    <p:extLst>
      <p:ext uri="{BB962C8B-B14F-4D97-AF65-F5344CB8AC3E}">
        <p14:creationId xmlns:p14="http://schemas.microsoft.com/office/powerpoint/2010/main" val="41437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0969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bg-BG" cap="all" dirty="0"/>
              <a:t>Географска Координатна система </a:t>
            </a:r>
            <a:r>
              <a:rPr lang="en-US" cap="all" dirty="0"/>
              <a:t>(GCS)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F49F-0485-6E4B-9E52-02C7D051F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градуси</a:t>
            </a:r>
            <a:r>
              <a:rPr lang="ru-RU" dirty="0"/>
              <a:t> и </a:t>
            </a:r>
            <a:r>
              <a:rPr lang="ru-RU" dirty="0" err="1"/>
              <a:t>десетични</a:t>
            </a:r>
            <a:r>
              <a:rPr lang="ru-RU" dirty="0"/>
              <a:t> части от градуса:</a:t>
            </a:r>
            <a:br>
              <a:rPr lang="en-US" dirty="0"/>
            </a:br>
            <a:r>
              <a:rPr lang="en-US" dirty="0"/>
              <a:t>		</a:t>
            </a:r>
            <a:r>
              <a:rPr lang="ru-RU" dirty="0"/>
              <a:t> </a:t>
            </a:r>
            <a:r>
              <a:rPr lang="en-US" dirty="0"/>
              <a:t>	N 42.673551</a:t>
            </a:r>
            <a:r>
              <a:rPr lang="ru-RU" dirty="0"/>
              <a:t>°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E 23.329797</a:t>
            </a:r>
            <a:r>
              <a:rPr lang="ru-RU" dirty="0"/>
              <a:t>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градуси</a:t>
            </a:r>
            <a:r>
              <a:rPr lang="ru-RU" b="1" dirty="0"/>
              <a:t>, </a:t>
            </a:r>
            <a:r>
              <a:rPr lang="ru-RU" b="1" dirty="0" err="1"/>
              <a:t>минути</a:t>
            </a:r>
            <a:r>
              <a:rPr lang="ru-RU" b="1" dirty="0"/>
              <a:t> и </a:t>
            </a:r>
            <a:r>
              <a:rPr lang="ru-RU" b="1" dirty="0" err="1"/>
              <a:t>десетични</a:t>
            </a:r>
            <a:r>
              <a:rPr lang="ru-RU" b="1" dirty="0"/>
              <a:t> части от </a:t>
            </a:r>
            <a:r>
              <a:rPr lang="ru-RU" b="1" dirty="0" err="1"/>
              <a:t>минутата</a:t>
            </a:r>
            <a:r>
              <a:rPr lang="ru-RU" dirty="0"/>
              <a:t>:</a:t>
            </a:r>
            <a:r>
              <a:rPr lang="en-US" dirty="0"/>
              <a:t> 	N 42° 40.41306’ </a:t>
            </a:r>
            <a:br>
              <a:rPr lang="en-US" dirty="0"/>
            </a:br>
            <a:r>
              <a:rPr lang="en-US" dirty="0"/>
              <a:t>			E 23° 19.78782'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градуси</a:t>
            </a:r>
            <a:r>
              <a:rPr lang="ru-RU" dirty="0"/>
              <a:t>, </a:t>
            </a:r>
            <a:r>
              <a:rPr lang="ru-RU" dirty="0" err="1"/>
              <a:t>минути</a:t>
            </a:r>
            <a:r>
              <a:rPr lang="ru-RU" dirty="0"/>
              <a:t>, </a:t>
            </a:r>
            <a:r>
              <a:rPr lang="ru-RU" dirty="0" err="1"/>
              <a:t>секунди</a:t>
            </a:r>
            <a:r>
              <a:rPr lang="ru-RU" dirty="0"/>
              <a:t> и </a:t>
            </a:r>
            <a:r>
              <a:rPr lang="ru-RU" dirty="0" err="1"/>
              <a:t>десетични</a:t>
            </a:r>
            <a:r>
              <a:rPr lang="ru-RU" dirty="0"/>
              <a:t> части от </a:t>
            </a:r>
            <a:r>
              <a:rPr lang="ru-RU" dirty="0" err="1"/>
              <a:t>секундата</a:t>
            </a:r>
            <a:r>
              <a:rPr lang="ru-RU" dirty="0"/>
              <a:t>: </a:t>
            </a:r>
            <a:r>
              <a:rPr lang="en-US" dirty="0"/>
              <a:t>N </a:t>
            </a:r>
            <a:r>
              <a:rPr lang="pt-BR" dirty="0"/>
              <a:t>42° 40' 24.7836" 					E 23° 19' 47.2692'' 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21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5887</TotalTime>
  <Words>603</Words>
  <Application>Microsoft Office PowerPoint</Application>
  <PresentationFormat>On-screen Show (4:3)</PresentationFormat>
  <Paragraphs>147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Arial,Bold</vt:lpstr>
      <vt:lpstr>Arial-Black</vt:lpstr>
      <vt:lpstr>Calibri</vt:lpstr>
      <vt:lpstr>Times New Roman</vt:lpstr>
      <vt:lpstr>TimesNewRoman</vt:lpstr>
      <vt:lpstr>TimesNewRoman,Bold</vt:lpstr>
      <vt:lpstr>Office Theme</vt:lpstr>
      <vt:lpstr>Работа със сателитни навигационни системи</vt:lpstr>
      <vt:lpstr>Съдържание</vt:lpstr>
      <vt:lpstr>Принцип на спътниковата навигация</vt:lpstr>
      <vt:lpstr>Глобални навигационни спътникови системи (GNSS)</vt:lpstr>
      <vt:lpstr>Сателитни Системи за диференциална корекция (SBAS)</vt:lpstr>
      <vt:lpstr>PowerPoint Presentation</vt:lpstr>
      <vt:lpstr>Координатни системи</vt:lpstr>
      <vt:lpstr>Географска Координатна система (GCS)</vt:lpstr>
      <vt:lpstr>Географска Координатна система (GCS)</vt:lpstr>
      <vt:lpstr>Универсална напречна Меркаторова координатна система(UTM)</vt:lpstr>
      <vt:lpstr>Универсална напречна Меркаторова координатна система(UTM)</vt:lpstr>
      <vt:lpstr>Универсална напречна Меркаторова координатна система(UTM)</vt:lpstr>
      <vt:lpstr>Отрядни устройства</vt:lpstr>
      <vt:lpstr>Създаване и Употреба на Точки (Waypoints)</vt:lpstr>
      <vt:lpstr>Редактиране на Точки (Waypoints) с 64s</vt:lpstr>
      <vt:lpstr>Редактиране на Точки (Waypoints) с 60CSx</vt:lpstr>
      <vt:lpstr>Създаване на Следи (Tracks)</vt:lpstr>
      <vt:lpstr>Настройване на Следи (Tracks) при 64s</vt:lpstr>
      <vt:lpstr>Запис на Следи (Tracks) при 64s</vt:lpstr>
      <vt:lpstr>Създаване на Следи (Tracks) при 60CSx</vt:lpstr>
      <vt:lpstr>Полезни връзки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Iliev-XID, Dian</dc:creator>
  <cp:lastModifiedBy>Dian Iliev</cp:lastModifiedBy>
  <cp:revision>118</cp:revision>
  <dcterms:created xsi:type="dcterms:W3CDTF">2015-09-14T15:04:57Z</dcterms:created>
  <dcterms:modified xsi:type="dcterms:W3CDTF">2022-12-13T22:04:46Z</dcterms:modified>
</cp:coreProperties>
</file>