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CCA6C3E-F3BE-470B-B563-26DAEF5BDD0A}" type="datetimeFigureOut">
              <a:rPr lang="en-US" smtClean="0"/>
              <a:t>5/8/2010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D79DECE-C934-42C3-B6E9-F85D7E3B7939}"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A6C3E-F3BE-470B-B563-26DAEF5BDD0A}" type="datetimeFigureOut">
              <a:rPr lang="en-US" smtClean="0"/>
              <a:t>5/8/2010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A6C3E-F3BE-470B-B563-26DAEF5BDD0A}" type="datetimeFigureOut">
              <a:rPr lang="en-US" smtClean="0"/>
              <a:t>5/8/2010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A6C3E-F3BE-470B-B563-26DAEF5BDD0A}" type="datetimeFigureOut">
              <a:rPr lang="en-US" smtClean="0"/>
              <a:t>5/8/2010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CA6C3E-F3BE-470B-B563-26DAEF5BDD0A}" type="datetimeFigureOut">
              <a:rPr lang="en-US" smtClean="0"/>
              <a:t>5/8/2010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D79DECE-C934-42C3-B6E9-F85D7E3B793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CA6C3E-F3BE-470B-B563-26DAEF5BDD0A}" type="datetimeFigureOut">
              <a:rPr lang="en-US" smtClean="0"/>
              <a:t>5/8/2010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CA6C3E-F3BE-470B-B563-26DAEF5BDD0A}" type="datetimeFigureOut">
              <a:rPr lang="en-US" smtClean="0"/>
              <a:t>5/8/2010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CA6C3E-F3BE-470B-B563-26DAEF5BDD0A}" type="datetimeFigureOut">
              <a:rPr lang="en-US" smtClean="0"/>
              <a:t>5/8/2010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A6C3E-F3BE-470B-B563-26DAEF5BDD0A}" type="datetimeFigureOut">
              <a:rPr lang="en-US" smtClean="0"/>
              <a:t>5/8/2010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CA6C3E-F3BE-470B-B563-26DAEF5BDD0A}" type="datetimeFigureOut">
              <a:rPr lang="en-US" smtClean="0"/>
              <a:t>5/8/2010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CA6C3E-F3BE-470B-B563-26DAEF5BDD0A}" type="datetimeFigureOut">
              <a:rPr lang="en-US" smtClean="0"/>
              <a:t>5/8/2010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9DECE-C934-42C3-B6E9-F85D7E3B79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CCA6C3E-F3BE-470B-B563-26DAEF5BDD0A}" type="datetimeFigureOut">
              <a:rPr lang="en-US" smtClean="0"/>
              <a:t>5/8/2010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D79DECE-C934-42C3-B6E9-F85D7E3B793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470025"/>
          </a:xfrm>
        </p:spPr>
        <p:txBody>
          <a:bodyPr/>
          <a:lstStyle/>
          <a:p>
            <a:r>
              <a:rPr lang="bg-BG"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Бърнинг</a:t>
            </a:r>
            <a:r>
              <a:rPr lang="en-US"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r>
            <a:br>
              <a:rPr lang="en-US"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endParaRPr lang="en-US" dirty="0"/>
          </a:p>
        </p:txBody>
      </p:sp>
      <p:sp>
        <p:nvSpPr>
          <p:cNvPr id="3" name="Subtitle 2"/>
          <p:cNvSpPr>
            <a:spLocks noGrp="1"/>
          </p:cNvSpPr>
          <p:nvPr>
            <p:ph type="subTitle" idx="1"/>
          </p:nvPr>
        </p:nvSpPr>
        <p:spPr>
          <a:xfrm>
            <a:off x="838200" y="2057400"/>
            <a:ext cx="7010400" cy="3657600"/>
          </a:xfrm>
        </p:spPr>
        <p:txBody>
          <a:bodyPr>
            <a:normAutofit/>
          </a:bodyPr>
          <a:lstStyle/>
          <a:p>
            <a:pPr algn="l"/>
            <a:r>
              <a:rPr lang="bg-BG" sz="2000" dirty="0" smtClean="0">
                <a:effectLst/>
              </a:rPr>
              <a:t>1.Надеждност след бърнинг </a:t>
            </a:r>
          </a:p>
          <a:p>
            <a:pPr algn="l"/>
            <a:r>
              <a:rPr lang="bg-BG" sz="2000" dirty="0" smtClean="0">
                <a:effectLst/>
              </a:rPr>
              <a:t>2.Физика на методите на отказ при бърнинг на интегрални схеми</a:t>
            </a:r>
          </a:p>
          <a:p>
            <a:pPr algn="l"/>
            <a:r>
              <a:rPr lang="bg-BG" sz="2000" dirty="0">
                <a:effectLst/>
              </a:rPr>
              <a:t>	</a:t>
            </a:r>
            <a:r>
              <a:rPr lang="bg-BG" sz="2000" dirty="0" smtClean="0">
                <a:effectLst/>
              </a:rPr>
              <a:t>2.1.Философия на бърнинга</a:t>
            </a:r>
          </a:p>
          <a:p>
            <a:pPr algn="l"/>
            <a:r>
              <a:rPr lang="bg-BG" sz="2000" dirty="0">
                <a:effectLst/>
              </a:rPr>
              <a:t>	</a:t>
            </a:r>
            <a:r>
              <a:rPr lang="bg-BG" sz="2000" dirty="0" smtClean="0">
                <a:effectLst/>
              </a:rPr>
              <a:t>2.2.Проблем с настоящия метод  при бърнинг</a:t>
            </a:r>
          </a:p>
          <a:p>
            <a:pPr algn="l"/>
            <a:endParaRPr lang="en-US" sz="2000" dirty="0"/>
          </a:p>
        </p:txBody>
      </p:sp>
    </p:spTree>
  </p:cSld>
  <p:clrMapOvr>
    <a:masterClrMapping/>
  </p:clrMapOvr>
  <p:transition>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400" dirty="0" smtClean="0"/>
              <a:t>Надеждност след бърнинг</a:t>
            </a:r>
            <a:endParaRPr lang="en-US" sz="2400" dirty="0"/>
          </a:p>
        </p:txBody>
      </p:sp>
      <p:sp>
        <p:nvSpPr>
          <p:cNvPr id="3" name="Content Placeholder 2"/>
          <p:cNvSpPr>
            <a:spLocks noGrp="1"/>
          </p:cNvSpPr>
          <p:nvPr>
            <p:ph idx="1"/>
          </p:nvPr>
        </p:nvSpPr>
        <p:spPr/>
        <p:txBody>
          <a:bodyPr/>
          <a:lstStyle/>
          <a:p>
            <a:pPr>
              <a:buNone/>
            </a:pPr>
            <a:r>
              <a:rPr lang="bg-BG" dirty="0" smtClean="0"/>
              <a:t>Условна надеждност – полезна при описването на надеждността на даден компонент или система след даден бърнинг преиод или след гаранционен период.</a:t>
            </a:r>
          </a:p>
          <a:p>
            <a:pPr>
              <a:buNone/>
            </a:pPr>
            <a:endParaRPr lang="en-US" dirty="0" smtClean="0"/>
          </a:p>
          <a:p>
            <a:pPr>
              <a:buNone/>
            </a:pPr>
            <a:r>
              <a:rPr lang="bg-BG" dirty="0" smtClean="0"/>
              <a:t>Остатъчно </a:t>
            </a:r>
            <a:r>
              <a:rPr lang="en-US" dirty="0" smtClean="0"/>
              <a:t>MTTF </a:t>
            </a:r>
          </a:p>
          <a:p>
            <a:pPr>
              <a:buNone/>
            </a:pPr>
            <a:endParaRPr lang="en-US" dirty="0" smtClean="0"/>
          </a:p>
          <a:p>
            <a:pPr>
              <a:buNone/>
            </a:pPr>
            <a:endParaRPr lang="en-US" dirty="0" smtClean="0"/>
          </a:p>
        </p:txBody>
      </p:sp>
      <p:pic>
        <p:nvPicPr>
          <p:cNvPr id="4" name="Picture 3"/>
          <p:cNvPicPr/>
          <p:nvPr/>
        </p:nvPicPr>
        <p:blipFill>
          <a:blip r:embed="rId2"/>
          <a:srcRect/>
          <a:stretch>
            <a:fillRect/>
          </a:stretch>
        </p:blipFill>
        <p:spPr bwMode="auto">
          <a:xfrm>
            <a:off x="1323975" y="4876800"/>
            <a:ext cx="5762625" cy="6381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000" dirty="0" smtClean="0"/>
              <a:t>Физика на мертодите на отказ при бърнинг на интегрални схеми</a:t>
            </a:r>
            <a:br>
              <a:rPr lang="bg-BG" sz="2000" dirty="0" smtClean="0"/>
            </a:br>
            <a:endParaRPr lang="en-US" sz="2000" dirty="0"/>
          </a:p>
        </p:txBody>
      </p:sp>
      <p:sp>
        <p:nvSpPr>
          <p:cNvPr id="3" name="Content Placeholder 2"/>
          <p:cNvSpPr>
            <a:spLocks noGrp="1"/>
          </p:cNvSpPr>
          <p:nvPr>
            <p:ph idx="1"/>
          </p:nvPr>
        </p:nvSpPr>
        <p:spPr/>
        <p:txBody>
          <a:bodyPr/>
          <a:lstStyle/>
          <a:p>
            <a:pPr>
              <a:buNone/>
            </a:pPr>
            <a:r>
              <a:rPr lang="bg-BG" dirty="0" smtClean="0"/>
              <a:t>Тестването е процес , който открива дефекти в дадена партида устройства, които могат да проявят рано дефектни характеристики за разлика от цялата продукция.Такива дефекти възникват в следствие на различни непостоянности, открити чрез стресови или нестресови тестове, включително бърнинг.</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800" dirty="0" smtClean="0"/>
              <a:t>Философия на бърнинга</a:t>
            </a:r>
            <a:endParaRPr lang="en-US" sz="2800" dirty="0"/>
          </a:p>
        </p:txBody>
      </p:sp>
      <p:sp>
        <p:nvSpPr>
          <p:cNvPr id="3" name="Content Placeholder 2"/>
          <p:cNvSpPr>
            <a:spLocks noGrp="1"/>
          </p:cNvSpPr>
          <p:nvPr>
            <p:ph idx="1"/>
          </p:nvPr>
        </p:nvSpPr>
        <p:spPr/>
        <p:txBody>
          <a:bodyPr/>
          <a:lstStyle/>
          <a:p>
            <a:pPr>
              <a:buNone/>
            </a:pPr>
            <a:r>
              <a:rPr lang="bg-BG" sz="2000" dirty="0" smtClean="0"/>
              <a:t>Бърнинг се използва като тест, подлагащ устройства на продължителна работа при високи температури, за да ускори ранни откази и да елиминира участъка на „детска смъртност”. </a:t>
            </a:r>
            <a:endParaRPr lang="bg-BG" sz="2000" dirty="0" smtClean="0"/>
          </a:p>
          <a:p>
            <a:pPr>
              <a:buNone/>
            </a:pPr>
            <a:endParaRPr lang="bg-BG" sz="2000" dirty="0" smtClean="0"/>
          </a:p>
          <a:p>
            <a:pPr>
              <a:buNone/>
            </a:pPr>
            <a:endParaRPr lang="bg-BG" sz="2000" dirty="0" smtClean="0"/>
          </a:p>
          <a:p>
            <a:pPr>
              <a:buNone/>
            </a:pPr>
            <a:r>
              <a:rPr lang="bg-BG" sz="2000" dirty="0" smtClean="0"/>
              <a:t>Целта </a:t>
            </a:r>
            <a:r>
              <a:rPr lang="bg-BG" sz="2000" dirty="0" smtClean="0"/>
              <a:t>на бърнингът е да предотврати появяването на дефекти</a:t>
            </a:r>
            <a:r>
              <a:rPr lang="bg-BG" sz="2000" dirty="0" smtClean="0"/>
              <a:t>.</a:t>
            </a:r>
          </a:p>
          <a:p>
            <a:pPr>
              <a:buNone/>
            </a:pPr>
            <a:endParaRPr lang="bg-BG" sz="2000" dirty="0" smtClean="0"/>
          </a:p>
          <a:p>
            <a:pPr>
              <a:buNone/>
            </a:pPr>
            <a:endParaRPr lang="bg-BG" sz="2000" dirty="0" smtClean="0"/>
          </a:p>
          <a:p>
            <a:pPr>
              <a:buNone/>
            </a:pPr>
            <a:r>
              <a:rPr lang="bg-BG" sz="2000" dirty="0" smtClean="0"/>
              <a:t>Типичната </a:t>
            </a:r>
            <a:r>
              <a:rPr lang="bg-BG" sz="2000" dirty="0" smtClean="0"/>
              <a:t>бърнинг процедура се състои в поставянето на части в термокамера за определен период от време под влияние на електричество.</a:t>
            </a:r>
            <a:r>
              <a:rPr lang="bg-BG" sz="2000" dirty="0" smtClean="0"/>
              <a:t>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2400" dirty="0" smtClean="0"/>
              <a:t>Проблем с настоящия метод при бърнинг</a:t>
            </a:r>
            <a:br>
              <a:rPr lang="bg-BG" sz="2400" dirty="0" smtClean="0"/>
            </a:br>
            <a:endParaRPr lang="en-US" sz="2400" dirty="0"/>
          </a:p>
        </p:txBody>
      </p:sp>
      <p:sp>
        <p:nvSpPr>
          <p:cNvPr id="3" name="Content Placeholder 2"/>
          <p:cNvSpPr>
            <a:spLocks noGrp="1"/>
          </p:cNvSpPr>
          <p:nvPr>
            <p:ph idx="1"/>
          </p:nvPr>
        </p:nvSpPr>
        <p:spPr>
          <a:xfrm>
            <a:off x="457200" y="1143000"/>
            <a:ext cx="8229600" cy="5166360"/>
          </a:xfrm>
        </p:spPr>
        <p:txBody>
          <a:bodyPr>
            <a:normAutofit/>
          </a:bodyPr>
          <a:lstStyle/>
          <a:p>
            <a:pPr>
              <a:buNone/>
            </a:pPr>
            <a:r>
              <a:rPr lang="bg-BG" sz="1800" dirty="0" smtClean="0"/>
              <a:t>Преглед на бърнинг практиките използвани от някои водещи производители на ИС показват, че въпреки че бърнингът се счита за метод за елиминирането на дребни (маргинални) устройства с дефекти от производствени отклонения, особеностите на бърнингът </a:t>
            </a:r>
            <a:r>
              <a:rPr lang="bg-BG" sz="1800" dirty="0" smtClean="0"/>
              <a:t>варират.</a:t>
            </a:r>
          </a:p>
          <a:p>
            <a:pPr>
              <a:buNone/>
            </a:pPr>
            <a:r>
              <a:rPr lang="bg-BG" sz="1800" dirty="0" smtClean="0"/>
              <a:t>Настоящият бърнинг е обширна процедура, състояща се от комбинация от време, устойчива температура и електрическо натоварване. </a:t>
            </a:r>
            <a:endParaRPr lang="bg-BG" sz="1800" dirty="0" smtClean="0"/>
          </a:p>
          <a:p>
            <a:pPr>
              <a:buNone/>
            </a:pPr>
            <a:r>
              <a:rPr lang="bg-BG" sz="1800" dirty="0" smtClean="0"/>
              <a:t>Разглеждайки информацията от различни компания, бърнингът се е показал неефективен за ускоряване на много откази</a:t>
            </a:r>
            <a:r>
              <a:rPr lang="bg-BG" sz="1800" dirty="0" smtClean="0"/>
              <a:t>.</a:t>
            </a:r>
          </a:p>
          <a:p>
            <a:pPr>
              <a:buNone/>
            </a:pPr>
            <a:r>
              <a:rPr lang="bg-BG" sz="1800" dirty="0" smtClean="0"/>
              <a:t>Бърнингът не може да ускори много откази, защото се провежда при приемане на общоприетото схващане, че механизмите на отказ са висока температура, промяна на температурата, темповете на промяна на температурата или че относителната температурна разлика предизвикват откази</a:t>
            </a:r>
            <a:r>
              <a:rPr lang="bg-BG" sz="1800" dirty="0" smtClean="0"/>
              <a:t>.</a:t>
            </a:r>
          </a:p>
          <a:p>
            <a:pPr>
              <a:buNone/>
            </a:pPr>
            <a:r>
              <a:rPr lang="bg-BG" sz="1800" dirty="0" smtClean="0"/>
              <a:t>Тъй като бърнингът не ускорява много откази, някои хора вярват, че той е по-ефективен ако се прилога за по-продължително време</a:t>
            </a:r>
            <a:r>
              <a:rPr lang="bg-BG" sz="1800" dirty="0" smtClean="0"/>
              <a:t>.</a:t>
            </a:r>
          </a:p>
          <a:p>
            <a:pPr>
              <a:buNone/>
            </a:pPr>
            <a:r>
              <a:rPr lang="bg-BG" sz="1800" dirty="0" smtClean="0"/>
              <a:t>В опити да се подобри надеждността, производителите на микроелектронни елементи често са подлагали устройства на значително по-дълги периоди на бърнинг.</a:t>
            </a:r>
            <a:endParaRPr lang="bg-BG" sz="1800" dirty="0" smtClean="0"/>
          </a:p>
          <a:p>
            <a:pPr>
              <a:buNone/>
            </a:pP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325</Words>
  <Application>Microsoft Office PowerPoint</Application>
  <PresentationFormat>On-screen Show (4:3)</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Apex</vt:lpstr>
      <vt:lpstr>Бърнинг </vt:lpstr>
      <vt:lpstr>Надеждност след бърнинг</vt:lpstr>
      <vt:lpstr>Физика на мертодите на отказ при бърнинг на интегрални схеми </vt:lpstr>
      <vt:lpstr>Философия на бърнинга</vt:lpstr>
      <vt:lpstr>Проблем с настоящия метод при бърнинг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Бърнинг</dc:title>
  <dc:creator>Mira</dc:creator>
  <cp:lastModifiedBy>Mira</cp:lastModifiedBy>
  <cp:revision>21</cp:revision>
  <dcterms:created xsi:type="dcterms:W3CDTF">2010-05-08T16:01:19Z</dcterms:created>
  <dcterms:modified xsi:type="dcterms:W3CDTF">2010-05-08T16:33:28Z</dcterms:modified>
</cp:coreProperties>
</file>