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90" autoAdjust="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>
            <a:normAutofit/>
          </a:bodyPr>
          <a:lstStyle/>
          <a:p>
            <a:r>
              <a:rPr lang="bg-BG" sz="4000" dirty="0" smtClean="0"/>
              <a:t>Нова методика за оценка на системната надежност</a:t>
            </a:r>
            <a:endParaRPr lang="bg-B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 fontScale="92500"/>
          </a:bodyPr>
          <a:lstStyle/>
          <a:p>
            <a:r>
              <a:rPr lang="bg-BG" sz="2400" dirty="0" smtClean="0"/>
              <a:t>Новият Модел за Съгласувана Оценка на Надежността (</a:t>
            </a:r>
            <a:r>
              <a:rPr lang="en-US" sz="2400" dirty="0" smtClean="0"/>
              <a:t>CRAM</a:t>
            </a:r>
            <a:r>
              <a:rPr lang="bg-BG" sz="2400" dirty="0" smtClean="0"/>
              <a:t>) добавя към моделите за надежност и специални причини за отказ, като „дефекти при проектирането” и такива на на системно ниво – недостиг </a:t>
            </a:r>
            <a:r>
              <a:rPr lang="bg-BG" sz="2400" dirty="0" smtClean="0"/>
              <a:t>спрямо </a:t>
            </a:r>
            <a:r>
              <a:rPr lang="bg-BG" sz="2400" dirty="0" smtClean="0"/>
              <a:t>изисквнията</a:t>
            </a:r>
            <a:r>
              <a:rPr lang="bg-BG" sz="2400" dirty="0" smtClean="0"/>
              <a:t>.</a:t>
            </a:r>
            <a:endParaRPr lang="en-US" sz="2400" dirty="0" smtClean="0"/>
          </a:p>
          <a:p>
            <a:r>
              <a:rPr lang="bg-BG" sz="2400" dirty="0" smtClean="0"/>
              <a:t>П</a:t>
            </a:r>
            <a:r>
              <a:rPr lang="bg-BG" sz="2400" dirty="0" smtClean="0"/>
              <a:t>риема </a:t>
            </a:r>
            <a:r>
              <a:rPr lang="bg-BG" sz="2400" dirty="0" smtClean="0"/>
              <a:t>по-широк обхват за прогнозиране на надеждността и присъства </a:t>
            </a:r>
            <a:r>
              <a:rPr lang="en-US" sz="2400" dirty="0" err="1" smtClean="0"/>
              <a:t>във</a:t>
            </a:r>
            <a:r>
              <a:rPr lang="en-US" sz="2400" dirty="0" smtClean="0"/>
              <a:t> </a:t>
            </a:r>
            <a:r>
              <a:rPr lang="en-US" sz="2400" dirty="0" err="1" smtClean="0"/>
              <a:t>всички</a:t>
            </a:r>
            <a:r>
              <a:rPr lang="en-US" sz="2400" dirty="0" smtClean="0"/>
              <a:t> </a:t>
            </a:r>
            <a:r>
              <a:rPr lang="en-US" sz="2400" dirty="0" err="1" smtClean="0"/>
              <a:t>налични</a:t>
            </a:r>
            <a:r>
              <a:rPr lang="en-US" sz="2400" dirty="0" smtClean="0"/>
              <a:t> </a:t>
            </a:r>
            <a:r>
              <a:rPr lang="en-US" sz="2400" dirty="0" err="1" smtClean="0"/>
              <a:t>данни</a:t>
            </a:r>
            <a:r>
              <a:rPr lang="bg-BG" sz="2400" dirty="0" smtClean="0"/>
              <a:t> за</a:t>
            </a:r>
            <a:r>
              <a:rPr lang="en-US" sz="2400" dirty="0" smtClean="0"/>
              <a:t> </a:t>
            </a:r>
            <a:r>
              <a:rPr lang="en-US" sz="2400" dirty="0" err="1" smtClean="0"/>
              <a:t>надеждност</a:t>
            </a:r>
            <a:r>
              <a:rPr lang="en-US" sz="2400" dirty="0" smtClean="0"/>
              <a:t>, </a:t>
            </a:r>
            <a:r>
              <a:rPr lang="en-US" sz="2400" dirty="0" err="1" smtClean="0"/>
              <a:t>тъй</a:t>
            </a:r>
            <a:r>
              <a:rPr lang="en-US" sz="2400" dirty="0" smtClean="0"/>
              <a:t> </a:t>
            </a:r>
            <a:r>
              <a:rPr lang="en-US" sz="2400" dirty="0" err="1" smtClean="0"/>
              <a:t>като</a:t>
            </a:r>
            <a:r>
              <a:rPr lang="en-US" sz="2400" dirty="0" smtClean="0"/>
              <a:t> </a:t>
            </a:r>
            <a:r>
              <a:rPr lang="en-US" sz="2400" dirty="0" err="1" smtClean="0"/>
              <a:t>става</a:t>
            </a:r>
            <a:r>
              <a:rPr lang="en-US" sz="2400" dirty="0" smtClean="0"/>
              <a:t> </a:t>
            </a:r>
            <a:r>
              <a:rPr lang="en-US" sz="2400" dirty="0" err="1" smtClean="0"/>
              <a:t>достъпна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програмата</a:t>
            </a:r>
            <a:r>
              <a:rPr lang="en-US" sz="2400" dirty="0" smtClean="0"/>
              <a:t>.</a:t>
            </a:r>
            <a:r>
              <a:rPr lang="bg-BG" sz="2400" dirty="0" smtClean="0"/>
              <a:t> </a:t>
            </a:r>
            <a:endParaRPr lang="bg-BG" sz="2400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r>
              <a:rPr lang="bg-BG" sz="3200" dirty="0" smtClean="0"/>
              <a:t>Целите на </a:t>
            </a:r>
            <a:r>
              <a:rPr lang="en-US" sz="3200" dirty="0" smtClean="0"/>
              <a:t>CRAM</a:t>
            </a:r>
            <a:r>
              <a:rPr lang="bg-BG" sz="3200" dirty="0" smtClean="0"/>
              <a:t> модела са :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lvl="0"/>
            <a:r>
              <a:rPr lang="bg-BG" sz="1800" dirty="0" smtClean="0"/>
              <a:t>определяне на времето за отказ на системата и вариациите му</a:t>
            </a:r>
          </a:p>
          <a:p>
            <a:pPr lvl="0"/>
            <a:r>
              <a:rPr lang="bg-BG" sz="1800" dirty="0" smtClean="0"/>
              <a:t>точно разпознаване и отчитане на специални проблеми</a:t>
            </a:r>
          </a:p>
          <a:p>
            <a:pPr lvl="0"/>
            <a:r>
              <a:rPr lang="bg-BG" sz="1800" dirty="0" smtClean="0"/>
              <a:t>образува надежност от гледна точка на потребителя (или на изцяло системно ниво) </a:t>
            </a:r>
          </a:p>
          <a:p>
            <a:pPr lvl="0"/>
            <a:r>
              <a:rPr lang="bg-BG" sz="1800" dirty="0" smtClean="0"/>
              <a:t>осигуряване на интуитивна стуктура на модела на надежност</a:t>
            </a:r>
          </a:p>
          <a:p>
            <a:pPr lvl="0"/>
            <a:r>
              <a:rPr lang="bg-BG" sz="1800" dirty="0" smtClean="0"/>
              <a:t>повишаване на междуорганизационните връзки към надежност, наличност и подръжка (</a:t>
            </a:r>
            <a:r>
              <a:rPr lang="en-US" sz="1800" dirty="0" smtClean="0"/>
              <a:t>RAM</a:t>
            </a:r>
            <a:r>
              <a:rPr lang="bg-BG" sz="1800" dirty="0" smtClean="0"/>
              <a:t>)</a:t>
            </a:r>
          </a:p>
          <a:p>
            <a:pPr lvl="0"/>
            <a:r>
              <a:rPr lang="bg-BG" sz="1800" dirty="0" smtClean="0"/>
              <a:t>стоиностно оценяване на положените от разработчиците усилия за въздеиствие в/у подобряване на надежността</a:t>
            </a:r>
          </a:p>
          <a:p>
            <a:pPr lvl="0"/>
            <a:r>
              <a:rPr lang="bg-BG" sz="1800" dirty="0" smtClean="0"/>
              <a:t>поддуржане на продулжително орданизационно наблюдение в/у </a:t>
            </a:r>
            <a:r>
              <a:rPr lang="en-US" sz="1800" dirty="0" smtClean="0"/>
              <a:t>RAM </a:t>
            </a:r>
            <a:r>
              <a:rPr lang="bg-BG" sz="1800" dirty="0" smtClean="0"/>
              <a:t>през цикъла на развитие</a:t>
            </a:r>
          </a:p>
          <a:p>
            <a:pPr lvl="0"/>
            <a:r>
              <a:rPr lang="bg-BG" sz="1800" dirty="0" smtClean="0"/>
              <a:t>приобщаване на всичките </a:t>
            </a:r>
            <a:r>
              <a:rPr lang="en-US" sz="1800" dirty="0" smtClean="0"/>
              <a:t>RAM</a:t>
            </a:r>
            <a:r>
              <a:rPr lang="bg-BG" sz="1800" dirty="0" smtClean="0"/>
              <a:t> данни за момента на извършване на оценката (имета-анализ)</a:t>
            </a:r>
          </a:p>
          <a:p>
            <a:pPr lvl="0"/>
            <a:r>
              <a:rPr lang="bg-BG" sz="1800" dirty="0" smtClean="0"/>
              <a:t>осигуряване на вузможност за въвеждане на стари данни от потребителя</a:t>
            </a:r>
          </a:p>
          <a:p>
            <a:pPr lvl="0"/>
            <a:r>
              <a:rPr lang="bg-BG" sz="1800" dirty="0" smtClean="0"/>
              <a:t>изместване (в положителна насока) на процеса на производство на продукта и на крайният резултат</a:t>
            </a:r>
          </a:p>
          <a:p>
            <a:endParaRPr lang="bg-BG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Употреби на прогнозирането на надежност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bg-BG" dirty="0" smtClean="0"/>
              <a:t>В опит да се установи начина по който прогнозирането </a:t>
            </a:r>
            <a:r>
              <a:rPr lang="bg-BG" dirty="0" smtClean="0"/>
              <a:t>на надежност </a:t>
            </a:r>
            <a:r>
              <a:rPr lang="bg-BG" dirty="0" smtClean="0"/>
              <a:t>се използва се пуска изледване, към което близо 60 несвързани с департамента по отбраната компании се включват. От данните от изследването се установяват главните причини за извършване на оценка на надеждността. Подредени по честота са:</a:t>
            </a:r>
          </a:p>
          <a:p>
            <a:pPr lvl="0"/>
            <a:r>
              <a:rPr lang="bg-BG" dirty="0" smtClean="0"/>
              <a:t>определяне на осъществимостта за достигане на определена надеждност или покриване на критерии</a:t>
            </a:r>
          </a:p>
          <a:p>
            <a:pPr lvl="0"/>
            <a:r>
              <a:rPr lang="bg-BG" dirty="0" smtClean="0"/>
              <a:t>помощ за постигане на надежден проект</a:t>
            </a:r>
          </a:p>
          <a:p>
            <a:pPr lvl="0"/>
            <a:r>
              <a:rPr lang="bg-BG" dirty="0" smtClean="0"/>
              <a:t>прогнозиране на стойността на гаранцията и условията за поддръжка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Описание на модела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постигането </a:t>
            </a:r>
            <a:r>
              <a:rPr lang="bg-BG" dirty="0" smtClean="0"/>
              <a:t>на надеждност на системата зависи от следните елементи:</a:t>
            </a:r>
          </a:p>
          <a:p>
            <a:pPr lvl="0"/>
            <a:r>
              <a:rPr lang="bg-BG" dirty="0" smtClean="0"/>
              <a:t>достигане на валидни системни изисквания и поддържане на интерфейсните зависимости</a:t>
            </a:r>
          </a:p>
          <a:p>
            <a:pPr lvl="0"/>
            <a:r>
              <a:rPr lang="bg-BG" dirty="0" smtClean="0"/>
              <a:t>подбор на качествени части</a:t>
            </a:r>
          </a:p>
          <a:p>
            <a:pPr lvl="0"/>
            <a:r>
              <a:rPr lang="bg-BG" dirty="0" smtClean="0"/>
              <a:t>частите трябва дасе вградят в системата стабилно за да се осигури, че ще срещнат нужните изисквания докато изтече предвидения живот на системата</a:t>
            </a:r>
          </a:p>
          <a:p>
            <a:pPr lvl="0"/>
            <a:r>
              <a:rPr lang="bg-BG" dirty="0" smtClean="0"/>
              <a:t>проекта трябва да е потвърден чрез анализи и тестове</a:t>
            </a:r>
          </a:p>
          <a:p>
            <a:pPr lvl="0"/>
            <a:r>
              <a:rPr lang="bg-BG" dirty="0" smtClean="0"/>
              <a:t>систмата трябва да бъде произжедена без да са нанесени щети или да саполучени дефекти</a:t>
            </a:r>
          </a:p>
          <a:p>
            <a:r>
              <a:rPr lang="bg-BG" dirty="0" smtClean="0"/>
              <a:t>указание за работа съответстващо на горните 3 условия</a:t>
            </a: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/>
              <a:t>Графичен и математически вид на </a:t>
            </a:r>
            <a:r>
              <a:rPr lang="bg-BG" sz="3200" dirty="0" smtClean="0"/>
              <a:t>модела за класифициране на развитието (</a:t>
            </a:r>
            <a:r>
              <a:rPr lang="en-US" sz="3200" dirty="0" smtClean="0"/>
              <a:t>DGPM) </a:t>
            </a:r>
            <a:endParaRPr lang="bg-BG" sz="3200" dirty="0"/>
          </a:p>
        </p:txBody>
      </p:sp>
      <p:pic>
        <p:nvPicPr>
          <p:cNvPr id="4" name="Content Placeholder 3" descr="untitled2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905000"/>
            <a:ext cx="3886200" cy="4428784"/>
          </a:xfr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648200" y="4419600"/>
            <a:ext cx="3886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λ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λ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IA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+П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+П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+П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+П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+П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)+ λ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SW</a:t>
            </a:r>
            <a:r>
              <a:rPr kumimoji="0" 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λ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419600" y="2362200"/>
            <a:ext cx="4343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CRAM</a:t>
            </a:r>
            <a:r>
              <a:rPr kumimoji="0" lang="bg-BG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модела на фиг.ърата се отнася до метода на математическо събиране на началните оценки, класификациите на процеса, използвания профил и софтуерната оценка.</a:t>
            </a:r>
            <a:endParaRPr kumimoji="0" lang="bg-BG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E0DFE3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416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Нова методика за оценка на системната надежност</vt:lpstr>
      <vt:lpstr>Целите на CRAM модела са :</vt:lpstr>
      <vt:lpstr>Употреби на прогнозирането на надежност</vt:lpstr>
      <vt:lpstr>Описание на модела </vt:lpstr>
      <vt:lpstr>Графичен и математически вид на модела за класифициране на развитието (DGPM)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 методика за оценка на системната надежност</dc:title>
  <dc:creator/>
  <cp:lastModifiedBy>A</cp:lastModifiedBy>
  <cp:revision>4</cp:revision>
  <dcterms:created xsi:type="dcterms:W3CDTF">2006-08-16T00:00:00Z</dcterms:created>
  <dcterms:modified xsi:type="dcterms:W3CDTF">2010-05-08T23:42:50Z</dcterms:modified>
</cp:coreProperties>
</file>