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33" autoAdjust="0"/>
  </p:normalViewPr>
  <p:slideViewPr>
    <p:cSldViewPr>
      <p:cViewPr varScale="1">
        <p:scale>
          <a:sx n="68" d="100"/>
          <a:sy n="68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0ECA-43ED-4F68-BA73-B3558B1AD7B1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858E-2A32-4E47-819A-FECC15074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AB3B-155A-4351-BDEE-1D5E48115C8B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3E8B8-CD20-47A6-9B88-16A18C3E1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E62F0-14A2-42C3-8F8B-2C014BD6EE61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8F85-734C-4E8E-AE06-42E310894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A657-9CDD-41F2-B039-ABB3E5C3A82C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5C15-2A62-488F-8513-780086D36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92B71-2F4B-4938-AA36-0085C4EA0AD1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041B-C01A-4051-9131-6DB3F1BC1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1FCE-A742-4195-BDD0-1BC19C970CD5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87F6A-BB80-4C18-9855-397E2BB8E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94FDA-0C14-4E13-8FCF-6D3B489A5133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35B1-1230-4F4E-894E-C2497EC7A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37691-4B9A-44FB-B48C-B06BA24BF6AC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6917-4224-497A-BB16-0994CFA00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BAB68-68A8-49C4-BD0E-1634BC28C70E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596D-2520-43C1-B38D-E7A80D6CB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36F4E-5F83-4F0F-BBC8-5444A1E61B69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B7F8-0E04-4A35-9088-4F37A88DB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6334A-7221-4A4E-B9B3-D143143B8D01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7FE1E-6DD5-42CC-A857-2E992595A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9D7726-1941-424C-94D9-469A9722B266}" type="datetimeFigureOut">
              <a:rPr lang="en-US"/>
              <a:pPr>
                <a:defRPr/>
              </a:pPr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578E3B-F9AF-4B24-98F6-3EB52B2F7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C9FCB">
                <a:alpha val="0"/>
              </a:srgbClr>
            </a:gs>
            <a:gs pos="13000">
              <a:srgbClr val="F8B049"/>
            </a:gs>
            <a:gs pos="12000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6716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b="1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Краткосрочни,средносрочни и дългосрочни променливости-промени в стандартната практика</a:t>
            </a:r>
            <a:endParaRPr lang="en-US" b="1" dirty="0" smtClean="0">
              <a:ln>
                <a:gradFill flip="none" rotWithShape="1"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3886200"/>
            <a:ext cx="8429625" cy="1752600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b="1" dirty="0" smtClean="0">
                <a:solidFill>
                  <a:schemeClr val="accent4">
                    <a:lumMod val="50000"/>
                  </a:schemeClr>
                </a:solidFill>
              </a:rPr>
              <a:t>Калкут и Портър</a:t>
            </a:r>
            <a:r>
              <a:rPr lang="bg-BG" dirty="0" smtClean="0">
                <a:solidFill>
                  <a:schemeClr val="accent4">
                    <a:lumMod val="50000"/>
                  </a:schemeClr>
                </a:solidFill>
              </a:rPr>
              <a:t>-създатели на книга за контрол на проектирането на диаграми,описваща основните правила за подреждане(таблици)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411663"/>
          </a:xfrm>
        </p:spPr>
        <p:txBody>
          <a:bodyPr/>
          <a:lstStyle/>
          <a:p>
            <a:r>
              <a:rPr lang="bg-BG" smtClean="0"/>
              <a:t>Подгупиране</a:t>
            </a:r>
            <a:r>
              <a:rPr lang="bg-BG" sz="2800" smtClean="0"/>
              <a:t>-важна стъпка в изследването на стабилността на контролните карти. 				-естествено подгрупиране</a:t>
            </a:r>
          </a:p>
          <a:p>
            <a:pPr>
              <a:buFont typeface="Arial" charset="0"/>
              <a:buNone/>
            </a:pPr>
            <a:r>
              <a:rPr lang="bg-BG" sz="2800" smtClean="0"/>
              <a:t>                      	-произволно подгрупиране</a:t>
            </a:r>
          </a:p>
          <a:p>
            <a:r>
              <a:rPr lang="bg-BG" sz="2800" smtClean="0"/>
              <a:t>Краткосрочни промени-откриват дефектите в началото,което позволява ранното им отстраняване.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7715304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Краткосрочни,средносрочни и дългосрочни променливости-промени в стандартната практика</a:t>
            </a: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rgbClr val="FC9FCB">
                <a:alpha val="63000"/>
              </a:srgb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600" b="1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Краткосрочни,средносрочни и дългосрочни променливости-промени в стандартната практика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2000250"/>
            <a:ext cx="6715125" cy="442912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C9FCB">
                <a:alpha val="95000"/>
              </a:srgb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84615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600" b="1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Краткосрочни,средносрочни и дългосрочни променливости-промени в стандартната практика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929188"/>
          </a:xfrm>
        </p:spPr>
        <p:txBody>
          <a:bodyPr/>
          <a:lstStyle/>
          <a:p>
            <a:r>
              <a:rPr lang="bg-BG" sz="2800" b="1" smtClean="0"/>
              <a:t>Етапи при оценяването на допълнителната променливост</a:t>
            </a:r>
          </a:p>
          <a:p>
            <a:pPr>
              <a:buFont typeface="Arial" charset="0"/>
              <a:buNone/>
            </a:pPr>
            <a:r>
              <a:rPr lang="bg-BG" sz="2800" b="1" smtClean="0"/>
              <a:t>         </a:t>
            </a:r>
            <a:r>
              <a:rPr lang="bg-BG" smtClean="0"/>
              <a:t> </a:t>
            </a:r>
            <a:r>
              <a:rPr lang="bg-BG" sz="2000" smtClean="0"/>
              <a:t>1.Тест за променливост</a:t>
            </a:r>
          </a:p>
          <a:p>
            <a:pPr lvl="1">
              <a:buFont typeface="Arial" charset="0"/>
              <a:buNone/>
            </a:pPr>
            <a:r>
              <a:rPr lang="bg-BG" sz="2000" smtClean="0"/>
              <a:t>Оценка в границите на стандартното отклонение-</a:t>
            </a:r>
            <a:r>
              <a:rPr lang="en-US" sz="2000" smtClean="0"/>
              <a:t> σ= </a:t>
            </a:r>
            <a:r>
              <a:rPr lang="en-US" sz="2000" i="1" smtClean="0"/>
              <a:t>R</a:t>
            </a:r>
            <a:r>
              <a:rPr lang="en-US" sz="2000" smtClean="0"/>
              <a:t>/</a:t>
            </a:r>
            <a:r>
              <a:rPr lang="en-US" sz="2000" i="1" smtClean="0"/>
              <a:t>dn</a:t>
            </a:r>
            <a:endParaRPr lang="bg-BG" sz="2000" smtClean="0"/>
          </a:p>
          <a:p>
            <a:pPr lvl="1">
              <a:buFont typeface="Arial" charset="0"/>
              <a:buNone/>
            </a:pPr>
            <a:r>
              <a:rPr lang="bg-BG" sz="2000" smtClean="0"/>
              <a:t>Стандартната грешка от изчислена от тази оценка:σ/√</a:t>
            </a:r>
            <a:r>
              <a:rPr lang="en-US" sz="2000" smtClean="0"/>
              <a:t>n</a:t>
            </a:r>
            <a:endParaRPr lang="bg-BG" sz="2000" smtClean="0"/>
          </a:p>
          <a:p>
            <a:pPr lvl="1">
              <a:buFont typeface="Arial" charset="0"/>
              <a:buNone/>
            </a:pPr>
            <a:r>
              <a:rPr lang="bg-BG" sz="2000" smtClean="0"/>
              <a:t>Друга оценка на стандартната изчислена директно от взетите проби:</a:t>
            </a:r>
          </a:p>
          <a:p>
            <a:pPr lvl="1">
              <a:buFont typeface="Arial" charset="0"/>
              <a:buNone/>
            </a:pPr>
            <a:endParaRPr lang="bg-BG" sz="2000" smtClean="0"/>
          </a:p>
          <a:p>
            <a:pPr lvl="1">
              <a:buFont typeface="Arial" charset="0"/>
              <a:buNone/>
            </a:pPr>
            <a:endParaRPr lang="bg-BG" sz="2000" smtClean="0"/>
          </a:p>
          <a:p>
            <a:pPr lvl="1">
              <a:buFont typeface="Arial" charset="0"/>
              <a:buNone/>
            </a:pPr>
            <a:r>
              <a:rPr lang="bg-BG" sz="2000" smtClean="0"/>
              <a:t>Ако σ</a:t>
            </a:r>
            <a:r>
              <a:rPr lang="bg-BG" sz="2000" baseline="-25000" smtClean="0"/>
              <a:t>е</a:t>
            </a:r>
            <a:r>
              <a:rPr lang="bg-BG" sz="2000" smtClean="0"/>
              <a:t>≈ σ/√</a:t>
            </a:r>
            <a:r>
              <a:rPr lang="en-US" sz="2000" smtClean="0"/>
              <a:t>n</a:t>
            </a:r>
            <a:r>
              <a:rPr lang="bg-BG" sz="2000" smtClean="0"/>
              <a:t>-няма допълнителна променливост.</a:t>
            </a:r>
          </a:p>
          <a:p>
            <a:pPr lvl="1">
              <a:buFont typeface="Arial" charset="0"/>
              <a:buNone/>
            </a:pPr>
            <a:r>
              <a:rPr lang="bg-BG" sz="2000" smtClean="0"/>
              <a:t>Ако  σ</a:t>
            </a:r>
            <a:r>
              <a:rPr lang="bg-BG" sz="2000" baseline="-25000" smtClean="0"/>
              <a:t>е</a:t>
            </a:r>
            <a:r>
              <a:rPr lang="en-US" sz="2000" smtClean="0"/>
              <a:t>&gt;&gt; </a:t>
            </a:r>
            <a:r>
              <a:rPr lang="bg-BG" sz="2000" smtClean="0"/>
              <a:t>σ/√</a:t>
            </a:r>
            <a:r>
              <a:rPr lang="en-US" sz="2000" smtClean="0"/>
              <a:t>n</a:t>
            </a:r>
            <a:r>
              <a:rPr lang="bg-BG" sz="2000" smtClean="0"/>
              <a:t> -съществува допълнителна променливост.</a:t>
            </a:r>
          </a:p>
          <a:p>
            <a:pPr lvl="1">
              <a:buFont typeface="Arial" charset="0"/>
              <a:buNone/>
            </a:pPr>
            <a:r>
              <a:rPr lang="bg-BG" sz="2000" smtClean="0"/>
              <a:t>В дадения пример σ/√</a:t>
            </a:r>
            <a:r>
              <a:rPr lang="en-US" sz="2000" smtClean="0"/>
              <a:t>n</a:t>
            </a:r>
            <a:r>
              <a:rPr lang="bg-BG" sz="2000" smtClean="0"/>
              <a:t>=0.94 ,а σ</a:t>
            </a:r>
            <a:r>
              <a:rPr lang="bg-BG" sz="2000" baseline="-25000" smtClean="0"/>
              <a:t>е </a:t>
            </a:r>
            <a:r>
              <a:rPr lang="bg-BG" sz="2000" smtClean="0"/>
              <a:t>=2.45</a:t>
            </a:r>
            <a:endParaRPr lang="en-US" sz="2000" smtClean="0"/>
          </a:p>
          <a:p>
            <a:pPr lvl="1">
              <a:buFont typeface="Arial" charset="0"/>
              <a:buNone/>
            </a:pPr>
            <a:endParaRPr lang="en-US" sz="2000" smtClean="0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3214688" y="1785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214813"/>
            <a:ext cx="22431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C9FCB">
                <a:alpha val="95000"/>
              </a:srgb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200" b="1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Краткосрочни,средносрочни и дългосрочни променливости-промени в стандартната практика</a:t>
            </a:r>
            <a:endParaRPr lang="en-US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50006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bg-BG" sz="2800" b="1" smtClean="0"/>
              <a:t>2.</a:t>
            </a:r>
            <a:r>
              <a:rPr lang="bg-BG" sz="2800" smtClean="0"/>
              <a:t>Изчисляване на контролните линии.</a:t>
            </a:r>
            <a:endParaRPr lang="en-US" sz="2800" smtClean="0"/>
          </a:p>
          <a:p>
            <a:pPr>
              <a:buFont typeface="Arial" charset="0"/>
              <a:buNone/>
            </a:pPr>
            <a:r>
              <a:rPr lang="bg-BG" sz="2400" smtClean="0"/>
              <a:t>			Активна линия:  </a:t>
            </a:r>
            <a:r>
              <a:rPr lang="en-US" sz="2400" smtClean="0"/>
              <a:t>X+(-)3σ</a:t>
            </a:r>
            <a:r>
              <a:rPr lang="en-US" sz="2400" baseline="-25000" smtClean="0"/>
              <a:t>e</a:t>
            </a:r>
            <a:r>
              <a:rPr lang="en-US" sz="2400" smtClean="0"/>
              <a:t> </a:t>
            </a:r>
          </a:p>
          <a:p>
            <a:pPr>
              <a:buFont typeface="Arial" charset="0"/>
              <a:buNone/>
            </a:pPr>
            <a:r>
              <a:rPr lang="bg-BG" sz="2400" smtClean="0"/>
              <a:t>			Гранична линия: </a:t>
            </a:r>
            <a:r>
              <a:rPr lang="en-US" sz="2400" smtClean="0"/>
              <a:t>X+(-)</a:t>
            </a:r>
            <a:r>
              <a:rPr lang="bg-BG" sz="2400" smtClean="0"/>
              <a:t>2</a:t>
            </a:r>
            <a:r>
              <a:rPr lang="en-US" sz="2400" smtClean="0"/>
              <a:t>σ</a:t>
            </a:r>
            <a:r>
              <a:rPr lang="en-US" sz="2400" baseline="-25000" smtClean="0"/>
              <a:t>e</a:t>
            </a:r>
            <a:endParaRPr lang="bg-BG" sz="2400" baseline="-25000" smtClean="0"/>
          </a:p>
          <a:p>
            <a:pPr>
              <a:buFont typeface="Arial" charset="0"/>
              <a:buNone/>
            </a:pPr>
            <a:r>
              <a:rPr lang="bg-BG" sz="2000" smtClean="0"/>
              <a:t>Тези формули са алтернативни на стандартната практика.</a:t>
            </a:r>
          </a:p>
          <a:p>
            <a:pPr>
              <a:buFont typeface="Arial" charset="0"/>
              <a:buNone/>
            </a:pPr>
            <a:r>
              <a:rPr lang="bg-BG" sz="2000" smtClean="0"/>
              <a:t>Помагат заоткриването на систематичното отклонение без преповтаряне</a:t>
            </a:r>
          </a:p>
          <a:p>
            <a:pPr>
              <a:buFont typeface="Arial" charset="0"/>
              <a:buNone/>
            </a:pPr>
            <a:r>
              <a:rPr lang="bg-BG" sz="2000" smtClean="0"/>
              <a:t>на средносрочната промяна на процеса.</a:t>
            </a:r>
          </a:p>
          <a:p>
            <a:pPr>
              <a:buFont typeface="Arial" charset="0"/>
              <a:buNone/>
            </a:pPr>
            <a:r>
              <a:rPr lang="bg-BG" sz="2000" smtClean="0"/>
              <a:t>Резултати за дадения пример:</a:t>
            </a:r>
            <a:endParaRPr lang="en-US" sz="2000" smtClean="0"/>
          </a:p>
          <a:p>
            <a:pPr algn="just"/>
            <a:r>
              <a:rPr lang="bg-BG" sz="2400" smtClean="0"/>
              <a:t>Горна активна линия:7.39</a:t>
            </a:r>
            <a:endParaRPr lang="en-US" sz="2400" smtClean="0"/>
          </a:p>
          <a:p>
            <a:pPr algn="just"/>
            <a:r>
              <a:rPr lang="bg-BG" sz="2400" smtClean="0"/>
              <a:t>Долна активна линия:4.94</a:t>
            </a:r>
            <a:endParaRPr lang="en-US" sz="2400" smtClean="0"/>
          </a:p>
          <a:p>
            <a:pPr algn="just"/>
            <a:r>
              <a:rPr lang="bg-BG" sz="2400" smtClean="0"/>
              <a:t>Горна гранична линия:-7.31</a:t>
            </a:r>
            <a:endParaRPr lang="en-US" sz="2400" smtClean="0"/>
          </a:p>
          <a:p>
            <a:pPr algn="just"/>
            <a:r>
              <a:rPr lang="bg-BG" sz="2400" smtClean="0"/>
              <a:t>Долна гранична линия:-4.86</a:t>
            </a:r>
            <a:endParaRPr lang="en-US" sz="24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C9FCB">
                <a:alpha val="31000"/>
              </a:srgbClr>
            </a:gs>
            <a:gs pos="13000">
              <a:srgbClr val="F8B049"/>
            </a:gs>
            <a:gs pos="0">
              <a:srgbClr val="F8B049">
                <a:alpha val="84000"/>
              </a:srgbClr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200" b="1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Краткосрочни,средносрочни и дългосрочни променливости-промени в стандартната практика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600" dirty="0" smtClean="0"/>
              <a:t>Обобщение на </a:t>
            </a:r>
            <a:r>
              <a:rPr lang="en-US" sz="2600" dirty="0" err="1" smtClean="0"/>
              <a:t>SPC</a:t>
            </a:r>
            <a:r>
              <a:rPr lang="en-US" sz="2600" dirty="0" smtClean="0"/>
              <a:t> </a:t>
            </a:r>
            <a:r>
              <a:rPr lang="bg-BG" sz="2600" dirty="0" smtClean="0"/>
              <a:t>за променливостта използвайки Х и </a:t>
            </a:r>
            <a:r>
              <a:rPr lang="en-US" sz="2600" dirty="0" smtClean="0"/>
              <a:t>R </a:t>
            </a:r>
            <a:r>
              <a:rPr lang="bg-BG" sz="2600" dirty="0" smtClean="0"/>
              <a:t>диаграми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400" dirty="0" smtClean="0"/>
              <a:t> Нива на </a:t>
            </a:r>
            <a:r>
              <a:rPr lang="en-US" sz="2400" dirty="0" err="1" smtClean="0"/>
              <a:t>SPC</a:t>
            </a:r>
            <a:r>
              <a:rPr lang="en-US" sz="2400" dirty="0" smtClean="0"/>
              <a:t> </a:t>
            </a:r>
            <a:r>
              <a:rPr lang="bg-BG" sz="2400" dirty="0" smtClean="0"/>
              <a:t>за променливост: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400" dirty="0" smtClean="0"/>
              <a:t>          	1.Проверка на състоянието на контролните карти-серия от измервания,чийто резултати се изобразяват върху Х и </a:t>
            </a:r>
            <a:r>
              <a:rPr lang="en-US" sz="2400" dirty="0" smtClean="0"/>
              <a:t>R </a:t>
            </a:r>
            <a:r>
              <a:rPr lang="bg-BG" sz="2400" dirty="0" smtClean="0"/>
              <a:t>диаграмите,за да се установи дали процесът се променя.Веднъж открити тези промени се отстраняват-това е „статистически контрол”.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400" dirty="0" smtClean="0"/>
              <a:t>         	 2.Изследване на процеса-изследователската способност на процеса показва дали той ще създаде  продукт,който да отговаря на зададените стойности.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400" dirty="0" smtClean="0"/>
              <a:t>		 3.Контрол на процеса използващ диаграми: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400" dirty="0" smtClean="0"/>
              <a:t>      Х и </a:t>
            </a:r>
            <a:r>
              <a:rPr lang="en-US" sz="2400" dirty="0" smtClean="0"/>
              <a:t>R </a:t>
            </a:r>
            <a:r>
              <a:rPr lang="bg-BG" sz="2400" dirty="0" smtClean="0"/>
              <a:t>диаграмите извършват „контрол на границите” и  дава информация относно състоянието на процеса. 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C9FCB">
                <a:alpha val="58000"/>
              </a:srgbClr>
            </a:gs>
            <a:gs pos="13000">
              <a:schemeClr val="accent2">
                <a:lumMod val="40000"/>
                <a:lumOff val="60000"/>
              </a:schemeClr>
            </a:gs>
            <a:gs pos="22000">
              <a:srgbClr val="F8B049">
                <a:alpha val="65000"/>
              </a:srgbClr>
            </a:gs>
            <a:gs pos="42000">
              <a:schemeClr val="accent6">
                <a:lumMod val="20000"/>
                <a:lumOff val="80000"/>
              </a:schemeClr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g-BG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g-BG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gradFill>
                  <a:gsLst>
                    <a:gs pos="0">
                      <a:srgbClr val="FC9FCB"/>
                    </a:gs>
                    <a:gs pos="13000">
                      <a:srgbClr val="F8B049"/>
                    </a:gs>
                    <a:gs pos="21001">
                      <a:srgbClr val="F8B049"/>
                    </a:gs>
                    <a:gs pos="63000">
                      <a:srgbClr val="FEE7F2"/>
                    </a:gs>
                    <a:gs pos="67000">
                      <a:srgbClr val="F952A0"/>
                    </a:gs>
                    <a:gs pos="69000">
                      <a:srgbClr val="C50849"/>
                    </a:gs>
                    <a:gs pos="82001">
                      <a:srgbClr val="B43E85"/>
                    </a:gs>
                    <a:gs pos="100000">
                      <a:srgbClr val="F8B049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169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Краткосрочни,средносрочни и дългосрочни променливости-промени в стандартната практика</vt:lpstr>
      <vt:lpstr>Slide 2</vt:lpstr>
      <vt:lpstr>Краткосрочни,средносрочни и дългосрочни променливости-промени в стандартната практика </vt:lpstr>
      <vt:lpstr>Краткосрочни,средносрочни и дългосрочни променливости-промени в стандартната практика </vt:lpstr>
      <vt:lpstr>Краткосрочни,средносрочни и дългосрочни променливости-промени в стандартната практика</vt:lpstr>
      <vt:lpstr>Краткосрочни,средносрочни и дългосрочни променливости-промени в стандартната практика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Краткосрочни,средносрочни и дългосрочни променливости-промени в стандартната практика</dc:title>
  <dc:creator>LRR</dc:creator>
  <cp:lastModifiedBy>LRR</cp:lastModifiedBy>
  <cp:revision>25</cp:revision>
  <dcterms:created xsi:type="dcterms:W3CDTF">2010-05-06T16:36:35Z</dcterms:created>
  <dcterms:modified xsi:type="dcterms:W3CDTF">2010-05-06T20:48:44Z</dcterms:modified>
</cp:coreProperties>
</file>