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B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9" autoAdjust="0"/>
    <p:restoredTop sz="94660"/>
  </p:normalViewPr>
  <p:slideViewPr>
    <p:cSldViewPr>
      <p:cViewPr>
        <p:scale>
          <a:sx n="73" d="100"/>
          <a:sy n="73" d="100"/>
        </p:scale>
        <p:origin x="-10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946733-A06A-425D-80FE-0D798EF4E01E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448397-EEF9-4E5A-B7ED-816D7557A59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851648" cy="1828800"/>
          </a:xfrm>
        </p:spPr>
        <p:txBody>
          <a:bodyPr/>
          <a:lstStyle/>
          <a:p>
            <a:r>
              <a:rPr lang="bg-BG" dirty="0" smtClean="0"/>
              <a:t>Работни примери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28536"/>
            <a:ext cx="7930896" cy="2867464"/>
          </a:xfrm>
        </p:spPr>
        <p:txBody>
          <a:bodyPr>
            <a:normAutofit fontScale="92500"/>
          </a:bodyPr>
          <a:lstStyle/>
          <a:p>
            <a:pPr marL="742950" indent="-742950">
              <a:buAutoNum type="arabicPeriod"/>
            </a:pPr>
            <a:r>
              <a:rPr lang="bg-BG" sz="4800" dirty="0" smtClean="0">
                <a:solidFill>
                  <a:srgbClr val="FFFF00"/>
                </a:solidFill>
              </a:rPr>
              <a:t>Струг операции</a:t>
            </a:r>
          </a:p>
          <a:p>
            <a:pPr marL="742950" indent="-742950"/>
            <a:r>
              <a:rPr lang="bg-BG" sz="4000" dirty="0" smtClean="0"/>
              <a:t>Произвеждат се компоненти, които са част от механизъм за силово предаване. </a:t>
            </a:r>
            <a:endParaRPr lang="en-US" sz="4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Генерални заключения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Имаше една низходяща тенденция на процеса означава по време на производството на тази</a:t>
            </a:r>
            <a:br>
              <a:rPr lang="ru-RU" dirty="0" smtClean="0"/>
            </a:br>
            <a:r>
              <a:rPr lang="ru-RU" dirty="0" smtClean="0"/>
              <a:t>партида. </a:t>
            </a:r>
            <a:r>
              <a:rPr lang="ru-RU" smtClean="0"/>
              <a:t>Спад </a:t>
            </a:r>
            <a:r>
              <a:rPr lang="ru-RU" dirty="0" smtClean="0"/>
              <a:t>е бил локализиран в началото и е спрян след корекция в 9.05. Специалните </a:t>
            </a:r>
            <a:r>
              <a:rPr lang="ru-RU" dirty="0" smtClean="0"/>
              <a:t>причин</a:t>
            </a:r>
            <a:r>
              <a:rPr lang="bg-BG" dirty="0" smtClean="0"/>
              <a:t>и</a:t>
            </a:r>
            <a:r>
              <a:rPr lang="ru-RU" dirty="0" smtClean="0"/>
              <a:t> </a:t>
            </a:r>
            <a:r>
              <a:rPr lang="ru-RU" dirty="0" smtClean="0"/>
              <a:t>трябва да бъдат разследвани.</a:t>
            </a:r>
            <a:br>
              <a:rPr lang="ru-RU" dirty="0" smtClean="0"/>
            </a:br>
            <a:r>
              <a:rPr lang="ru-RU" dirty="0" smtClean="0"/>
              <a:t>Обхватът остана в контрол през целия период 0.0007 cm, както в първоначалното проучване на процеса.</a:t>
            </a:r>
            <a:br>
              <a:rPr lang="ru-RU" dirty="0" smtClean="0"/>
            </a:br>
            <a:r>
              <a:rPr lang="ru-RU" dirty="0" smtClean="0"/>
              <a:t>Действия на оператора са били правилни за всички, освен един случай (рестартиране в </a:t>
            </a:r>
            <a:br>
              <a:rPr lang="ru-RU" dirty="0" smtClean="0"/>
            </a:br>
            <a:r>
              <a:rPr lang="ru-RU" dirty="0" smtClean="0"/>
              <a:t>13.15) </a:t>
            </a:r>
          </a:p>
          <a:p>
            <a:r>
              <a:rPr lang="ru-RU" dirty="0" smtClean="0"/>
              <a:t>Добър оператор, който може би се нуждае от малко повече обучение, насочване или</a:t>
            </a:r>
            <a:br>
              <a:rPr lang="ru-RU" dirty="0" smtClean="0"/>
            </a:br>
            <a:r>
              <a:rPr lang="ru-RU" dirty="0" smtClean="0"/>
              <a:t>опит.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bg-BG" dirty="0" smtClean="0"/>
              <a:t> 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 algn="ctr">
              <a:buNone/>
            </a:pPr>
            <a:r>
              <a:rPr lang="bg-BG" sz="4100" dirty="0" smtClean="0"/>
              <a:t>БЛАГОДАРЯ ЗА ВНИМАНИЕТО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					</a:t>
            </a:r>
            <a:r>
              <a:rPr lang="bg-BG" sz="1400" dirty="0" smtClean="0"/>
              <a:t>(не искам да ходя на изпит)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44 -0.10671 C -0.05243 -0.09861 -0.06146 -0.09074 -0.06545 -0.08079 C -0.06944 -0.06968 -0.07153 -0.05671 -0.07344 -0.04375 C -0.07552 -0.03079 -0.07344 -0.01968 -0.07153 -0.00764 C -0.06944 0.00324 -0.06649 0.01528 -0.05937 0.02523 C -0.05347 0.03518 -0.0434 0.04329 -0.03246 0.0493 C -0.02239 0.05532 -0.01042 0.05926 0.00156 0.06134 C 0.01354 0.06319 0.02552 0.06319 0.03663 0.06134 C 0.04861 0.05926 0.05955 0.0544 0.06858 0.04629 C 0.07761 0.03935 0.08559 0.03032 0.08958 0.01921 C 0.09462 0.00926 0.09653 -0.00463 0.09653 -0.01574 C 0.09757 -0.02662 0.09653 -0.03982 0.09149 -0.0507 C 0.08663 -0.06065 0.07761 -0.06875 0.06563 -0.07269 C 0.05347 -0.0757 0.04149 -0.07176 0.03351 -0.06482 C 0.02656 -0.05764 0.02153 -0.04676 0.02049 -0.0338 C 0.02049 -0.0206 0.02153 -0.0088 0.02656 0.00139 C 0.0316 0.01134 0.03056 0.01319 0.05052 0.02639 C 0.06858 0.04028 0.08663 0.03634 0.09757 0.03727 C 0.10851 0.03727 0.11754 0.03333 0.12847 0.0294 C 0.14063 0.0243 0.15052 0.01528 0.15764 0.00717 C 0.16458 -0.0007 0.16754 -0.01065 0.17153 -0.02662 C 0.17448 -0.04283 0.17448 -0.0507 0.17448 -0.06273 C 0.17448 -0.07477 0.17448 -0.08681 0.17448 -0.09861 " pathEditMode="relative" rAng="0" ptsTypes="fffffffffffffffffffffff">
                                      <p:cBhvr>
                                        <p:cTn id="6" dur="5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Вземане на проби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Използват се 20 проби, всяка от който от 5 елемента, взети на интеревали от 30 мин.</a:t>
            </a:r>
          </a:p>
          <a:p>
            <a:endParaRPr lang="bg-BG" dirty="0" smtClean="0"/>
          </a:p>
          <a:p>
            <a:r>
              <a:rPr lang="bg-BG" dirty="0" smtClean="0"/>
              <a:t>Най-важните размери са </a:t>
            </a:r>
            <a:r>
              <a:rPr lang="en-US" dirty="0" smtClean="0"/>
              <a:t>X=3,500</a:t>
            </a:r>
            <a:r>
              <a:rPr lang="bg-BG" dirty="0" smtClean="0"/>
              <a:t> см, с нормално разпределение на резултатите, както и диапазон </a:t>
            </a:r>
            <a:r>
              <a:rPr lang="en-US" dirty="0" smtClean="0"/>
              <a:t>R = 0,0007 </a:t>
            </a:r>
            <a:r>
              <a:rPr lang="bg-BG" dirty="0" smtClean="0"/>
              <a:t>см.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Запис с резултати от струг операцията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782122"/>
            <a:ext cx="6629400" cy="507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Контрол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Тъй като разпределението е известно, и този процес е в статистически контрол с:</a:t>
            </a:r>
          </a:p>
          <a:p>
            <a:pPr>
              <a:buNone/>
            </a:pPr>
            <a:r>
              <a:rPr lang="bg-BG" dirty="0" smtClean="0"/>
              <a:t>    - централна ос </a:t>
            </a:r>
            <a:r>
              <a:rPr lang="en-US" dirty="0" smtClean="0"/>
              <a:t>X=3,500 </a:t>
            </a:r>
            <a:r>
              <a:rPr lang="bg-BG" dirty="0" smtClean="0"/>
              <a:t>см.</a:t>
            </a:r>
          </a:p>
          <a:p>
            <a:pPr>
              <a:buNone/>
            </a:pPr>
            <a:r>
              <a:rPr lang="bg-BG" dirty="0" smtClean="0"/>
              <a:t>    - диапазон </a:t>
            </a:r>
            <a:r>
              <a:rPr lang="en-US" dirty="0" smtClean="0"/>
              <a:t>R = 0,0007 </a:t>
            </a:r>
            <a:r>
              <a:rPr lang="bg-BG" dirty="0" smtClean="0"/>
              <a:t>см.</a:t>
            </a:r>
          </a:p>
          <a:p>
            <a:pPr>
              <a:buNone/>
            </a:pPr>
            <a:r>
              <a:rPr lang="bg-BG" dirty="0" smtClean="0"/>
              <a:t>    - брой проби </a:t>
            </a:r>
            <a:r>
              <a:rPr lang="en-US" dirty="0" smtClean="0"/>
              <a:t>n=5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Създаване на диаграма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35480"/>
            <a:ext cx="8153400" cy="4770120"/>
          </a:xfrm>
        </p:spPr>
        <p:txBody>
          <a:bodyPr/>
          <a:lstStyle/>
          <a:p>
            <a:r>
              <a:rPr lang="bg-BG" dirty="0" smtClean="0"/>
              <a:t>За </a:t>
            </a:r>
            <a:r>
              <a:rPr lang="en-US" dirty="0" smtClean="0"/>
              <a:t>n=5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A</a:t>
            </a:r>
            <a:r>
              <a:rPr lang="en-US" sz="1400" dirty="0" smtClean="0">
                <a:solidFill>
                  <a:srgbClr val="C00000"/>
                </a:solidFill>
                <a:sym typeface="Wingdings" pitchFamily="2" charset="2"/>
              </a:rPr>
              <a:t>2 </a:t>
            </a:r>
            <a:r>
              <a:rPr lang="en-US" sz="2800" dirty="0" smtClean="0">
                <a:solidFill>
                  <a:srgbClr val="C00000"/>
                </a:solidFill>
                <a:sym typeface="Wingdings" pitchFamily="2" charset="2"/>
              </a:rPr>
              <a:t>= 0.58</a:t>
            </a:r>
            <a:r>
              <a:rPr lang="en-US" sz="2800" dirty="0" smtClean="0">
                <a:solidFill>
                  <a:srgbClr val="DAEB35"/>
                </a:solidFill>
                <a:sym typeface="Wingdings" pitchFamily="2" charset="2"/>
              </a:rPr>
              <a:t> </a:t>
            </a:r>
            <a:r>
              <a:rPr lang="bg-BG" sz="2800" dirty="0" smtClean="0">
                <a:sym typeface="Wingdings" pitchFamily="2" charset="2"/>
              </a:rPr>
              <a:t>и </a:t>
            </a:r>
            <a:r>
              <a:rPr lang="bg-BG" sz="2800" dirty="0" smtClean="0">
                <a:solidFill>
                  <a:srgbClr val="C00000"/>
                </a:solidFill>
                <a:sym typeface="Wingdings" pitchFamily="2" charset="2"/>
              </a:rPr>
              <a:t>2/3 от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A</a:t>
            </a:r>
            <a:r>
              <a:rPr lang="en-US" sz="1400" dirty="0" smtClean="0">
                <a:solidFill>
                  <a:srgbClr val="C00000"/>
                </a:solidFill>
                <a:sym typeface="Wingdings" pitchFamily="2" charset="2"/>
              </a:rPr>
              <a:t>2</a:t>
            </a:r>
            <a:r>
              <a:rPr lang="bg-BG" sz="14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bg-BG" sz="2800" dirty="0" smtClean="0">
                <a:solidFill>
                  <a:srgbClr val="C00000"/>
                </a:solidFill>
                <a:sym typeface="Wingdings" pitchFamily="2" charset="2"/>
              </a:rPr>
              <a:t>= 0.39</a:t>
            </a:r>
          </a:p>
          <a:p>
            <a:r>
              <a:rPr lang="bg-BG" sz="2800" dirty="0" smtClean="0">
                <a:sym typeface="Wingdings" pitchFamily="2" charset="2"/>
              </a:rPr>
              <a:t>Контролната диаграма се построява с:</a:t>
            </a:r>
          </a:p>
          <a:p>
            <a:pPr>
              <a:buNone/>
            </a:pPr>
            <a:r>
              <a:rPr lang="bg-BG" sz="2800" dirty="0" smtClean="0">
                <a:sym typeface="Wingdings" pitchFamily="2" charset="2"/>
              </a:rPr>
              <a:t>	</a:t>
            </a:r>
            <a:r>
              <a:rPr lang="bg-BG" sz="2000" dirty="0" smtClean="0">
                <a:latin typeface="+mj-lt"/>
                <a:sym typeface="Wingdings" pitchFamily="2" charset="2"/>
              </a:rPr>
              <a:t>- горна граница: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X + A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bg-BG" sz="2000" i="1" dirty="0" smtClean="0">
                <a:solidFill>
                  <a:srgbClr val="FF0000"/>
                </a:solidFill>
                <a:latin typeface="+mj-lt"/>
              </a:rPr>
              <a:t>.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R = 3.50041 cm</a:t>
            </a:r>
            <a:endParaRPr lang="bg-BG" sz="2000" i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bg-BG" sz="2000" i="1" dirty="0" smtClean="0">
                <a:latin typeface="+mj-lt"/>
              </a:rPr>
              <a:t>	</a:t>
            </a:r>
          </a:p>
          <a:p>
            <a:pPr>
              <a:buNone/>
            </a:pPr>
            <a:r>
              <a:rPr lang="bg-BG" sz="2000" i="1" dirty="0" smtClean="0">
                <a:latin typeface="+mj-lt"/>
              </a:rPr>
              <a:t>	- </a:t>
            </a:r>
            <a:r>
              <a:rPr lang="bg-BG" sz="2000" dirty="0" smtClean="0">
                <a:latin typeface="+mj-lt"/>
              </a:rPr>
              <a:t>горна граница за внимание: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X + 2/3A</a:t>
            </a:r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bg-BG" sz="1400" dirty="0" smtClean="0">
                <a:solidFill>
                  <a:srgbClr val="FF0000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R = 3.50027 cm</a:t>
            </a:r>
            <a:endParaRPr lang="bg-BG" sz="2000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bg-BG" sz="2000" dirty="0" smtClean="0">
                <a:latin typeface="+mj-lt"/>
              </a:rPr>
              <a:t>	</a:t>
            </a:r>
          </a:p>
          <a:p>
            <a:pPr>
              <a:buNone/>
            </a:pPr>
            <a:r>
              <a:rPr lang="bg-BG" sz="2000" dirty="0" smtClean="0">
                <a:latin typeface="+mj-lt"/>
              </a:rPr>
              <a:t>	- централна линия</a:t>
            </a:r>
            <a:r>
              <a:rPr lang="bg-BG" sz="2000" dirty="0" smtClean="0">
                <a:solidFill>
                  <a:srgbClr val="FF0000"/>
                </a:solidFill>
                <a:latin typeface="+mj-lt"/>
              </a:rPr>
              <a:t>: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X= 3,500 cm</a:t>
            </a:r>
          </a:p>
          <a:p>
            <a:pPr>
              <a:buNone/>
            </a:pPr>
            <a:endParaRPr lang="bg-BG" sz="2000" dirty="0" smtClean="0">
              <a:latin typeface="+mj-lt"/>
            </a:endParaRPr>
          </a:p>
          <a:p>
            <a:pPr>
              <a:buNone/>
            </a:pPr>
            <a:r>
              <a:rPr lang="en-US" sz="2000" dirty="0" smtClean="0">
                <a:latin typeface="+mj-lt"/>
              </a:rPr>
              <a:t>	- </a:t>
            </a:r>
            <a:r>
              <a:rPr lang="bg-BG" sz="2000" dirty="0" smtClean="0">
                <a:latin typeface="+mj-lt"/>
              </a:rPr>
              <a:t>долна граница за внимание: </a:t>
            </a:r>
            <a:r>
              <a:rPr lang="en-US" sz="2000" i="1" dirty="0" smtClean="0">
                <a:solidFill>
                  <a:srgbClr val="FF0000"/>
                </a:solidFill>
              </a:rPr>
              <a:t>X – 2/3A</a:t>
            </a:r>
            <a:r>
              <a:rPr lang="en-US" sz="1600" i="1" dirty="0" smtClean="0">
                <a:solidFill>
                  <a:srgbClr val="FF0000"/>
                </a:solidFill>
              </a:rPr>
              <a:t>2</a:t>
            </a:r>
            <a:r>
              <a:rPr lang="bg-BG" sz="1600" i="1" dirty="0" smtClean="0">
                <a:solidFill>
                  <a:srgbClr val="FF0000"/>
                </a:solidFill>
              </a:rPr>
              <a:t>.</a:t>
            </a:r>
            <a:r>
              <a:rPr lang="en-US" sz="2000" i="1" dirty="0" smtClean="0">
                <a:solidFill>
                  <a:srgbClr val="FF0000"/>
                </a:solidFill>
              </a:rPr>
              <a:t>R = 3.49973 cm</a:t>
            </a:r>
            <a:endParaRPr lang="bg-BG" sz="20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bg-BG" sz="2000" i="1" dirty="0" smtClean="0">
                <a:latin typeface="+mj-lt"/>
              </a:rPr>
              <a:t>	</a:t>
            </a:r>
          </a:p>
          <a:p>
            <a:pPr>
              <a:buNone/>
            </a:pPr>
            <a:r>
              <a:rPr lang="bg-BG" sz="2000" i="1" dirty="0" smtClean="0">
                <a:latin typeface="+mj-lt"/>
              </a:rPr>
              <a:t>	- </a:t>
            </a:r>
            <a:r>
              <a:rPr lang="bg-BG" sz="2000" dirty="0" smtClean="0">
                <a:latin typeface="+mj-lt"/>
              </a:rPr>
              <a:t>долна граница: </a:t>
            </a:r>
            <a:r>
              <a:rPr lang="en-US" sz="2000" i="1" dirty="0" smtClean="0">
                <a:solidFill>
                  <a:srgbClr val="FF0000"/>
                </a:solidFill>
              </a:rPr>
              <a:t>X – A</a:t>
            </a:r>
            <a:r>
              <a:rPr lang="en-US" sz="1400" i="1" dirty="0" smtClean="0">
                <a:solidFill>
                  <a:srgbClr val="FF0000"/>
                </a:solidFill>
              </a:rPr>
              <a:t>2</a:t>
            </a:r>
            <a:r>
              <a:rPr lang="bg-BG" sz="1400" i="1" dirty="0" smtClean="0">
                <a:solidFill>
                  <a:srgbClr val="FF0000"/>
                </a:solidFill>
              </a:rPr>
              <a:t>.</a:t>
            </a:r>
            <a:r>
              <a:rPr lang="en-US" sz="2000" i="1" dirty="0" smtClean="0">
                <a:solidFill>
                  <a:srgbClr val="FF0000"/>
                </a:solidFill>
              </a:rPr>
              <a:t>R = 3.49959 cm</a:t>
            </a:r>
            <a:r>
              <a:rPr lang="en-US" sz="2000" i="1" dirty="0" smtClean="0"/>
              <a:t>.</a:t>
            </a:r>
            <a:endParaRPr lang="bg-BG" sz="2000" dirty="0" smtClean="0">
              <a:latin typeface="+mj-lt"/>
            </a:endParaRPr>
          </a:p>
          <a:p>
            <a:pPr>
              <a:buNone/>
            </a:pP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Построена графика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7960075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Създаване на контролна диаграма на обхвата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rmAutofit/>
          </a:bodyPr>
          <a:lstStyle/>
          <a:p>
            <a:r>
              <a:rPr lang="bg-BG" dirty="0" smtClean="0"/>
              <a:t>Предварително изчислени :</a:t>
            </a:r>
          </a:p>
          <a:p>
            <a:pPr>
              <a:buNone/>
            </a:pPr>
            <a:r>
              <a:rPr lang="bg-BG" dirty="0" smtClean="0"/>
              <a:t>	- 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sz="1200" dirty="0" smtClean="0">
                <a:solidFill>
                  <a:srgbClr val="C00000"/>
                </a:solidFill>
              </a:rPr>
              <a:t>.999</a:t>
            </a:r>
            <a:r>
              <a:rPr lang="en-US" dirty="0" smtClean="0">
                <a:solidFill>
                  <a:srgbClr val="C00000"/>
                </a:solidFill>
              </a:rPr>
              <a:t> = 0.16</a:t>
            </a:r>
            <a:r>
              <a:rPr lang="bg-BG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</a:rPr>
              <a:t> D</a:t>
            </a:r>
            <a:r>
              <a:rPr lang="en-US" sz="1200" dirty="0" smtClean="0">
                <a:solidFill>
                  <a:srgbClr val="C00000"/>
                </a:solidFill>
              </a:rPr>
              <a:t>.975</a:t>
            </a:r>
            <a:r>
              <a:rPr lang="en-US" dirty="0" smtClean="0">
                <a:solidFill>
                  <a:srgbClr val="C00000"/>
                </a:solidFill>
              </a:rPr>
              <a:t> = 0.37</a:t>
            </a:r>
            <a:endParaRPr lang="bg-B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rgbClr val="C00000"/>
                </a:solidFill>
              </a:rPr>
              <a:t>	-</a:t>
            </a:r>
            <a:r>
              <a:rPr lang="en-US" dirty="0" smtClean="0">
                <a:solidFill>
                  <a:srgbClr val="C00000"/>
                </a:solidFill>
              </a:rPr>
              <a:t> D</a:t>
            </a:r>
            <a:r>
              <a:rPr lang="en-US" sz="1400" dirty="0" smtClean="0">
                <a:solidFill>
                  <a:srgbClr val="C00000"/>
                </a:solidFill>
              </a:rPr>
              <a:t>.025</a:t>
            </a:r>
            <a:r>
              <a:rPr lang="en-US" dirty="0" smtClean="0">
                <a:solidFill>
                  <a:srgbClr val="C00000"/>
                </a:solidFill>
              </a:rPr>
              <a:t> = 1.81</a:t>
            </a:r>
            <a:r>
              <a:rPr lang="bg-BG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</a:rPr>
              <a:t> D</a:t>
            </a:r>
            <a:r>
              <a:rPr lang="en-US" sz="1400" dirty="0" smtClean="0">
                <a:solidFill>
                  <a:srgbClr val="C00000"/>
                </a:solidFill>
              </a:rPr>
              <a:t>.001</a:t>
            </a:r>
            <a:r>
              <a:rPr lang="en-US" dirty="0" smtClean="0">
                <a:solidFill>
                  <a:srgbClr val="C00000"/>
                </a:solidFill>
              </a:rPr>
              <a:t> = 2.34</a:t>
            </a:r>
            <a:endParaRPr lang="bg-BG" dirty="0" smtClean="0">
              <a:solidFill>
                <a:srgbClr val="C00000"/>
              </a:solidFill>
            </a:endParaRPr>
          </a:p>
          <a:p>
            <a:r>
              <a:rPr lang="bg-BG" dirty="0" smtClean="0"/>
              <a:t>Диаграмата се построява чрез:</a:t>
            </a:r>
          </a:p>
          <a:p>
            <a:pPr lvl="1"/>
            <a:r>
              <a:rPr lang="bg-BG" dirty="0" smtClean="0">
                <a:sym typeface="Wingdings" pitchFamily="2" charset="2"/>
              </a:rPr>
              <a:t>горна граница: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r>
              <a:rPr lang="en-US" sz="1400" dirty="0" smtClean="0">
                <a:solidFill>
                  <a:srgbClr val="FF0000"/>
                </a:solidFill>
              </a:rPr>
              <a:t>001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R = 0.0016 cm</a:t>
            </a:r>
            <a:endParaRPr lang="bg-BG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r>
              <a:rPr lang="bg-BG" dirty="0" smtClean="0"/>
              <a:t>горна граница за внимание: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sz="1200" dirty="0" smtClean="0">
                <a:solidFill>
                  <a:srgbClr val="FF0000"/>
                </a:solidFill>
              </a:rPr>
              <a:t>.025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R=</a:t>
            </a:r>
            <a:r>
              <a:rPr lang="bg-BG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0.0013</a:t>
            </a:r>
            <a:r>
              <a:rPr lang="bg-BG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cm</a:t>
            </a:r>
            <a:endParaRPr lang="bg-BG" dirty="0" smtClean="0">
              <a:solidFill>
                <a:srgbClr val="FF0000"/>
              </a:solidFill>
            </a:endParaRPr>
          </a:p>
          <a:p>
            <a:pPr lvl="1"/>
            <a:r>
              <a:rPr lang="bg-BG" dirty="0" smtClean="0"/>
              <a:t>долна граница за внимание: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sz="1200" dirty="0" smtClean="0">
                <a:solidFill>
                  <a:srgbClr val="FF0000"/>
                </a:solidFill>
              </a:rPr>
              <a:t>.975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R= 0.0003cm</a:t>
            </a:r>
            <a:endParaRPr lang="bg-BG" dirty="0" smtClean="0">
              <a:solidFill>
                <a:srgbClr val="FF0000"/>
              </a:solidFill>
            </a:endParaRPr>
          </a:p>
          <a:p>
            <a:pPr lvl="1"/>
            <a:r>
              <a:rPr lang="bg-BG" dirty="0" smtClean="0"/>
              <a:t>долна граница: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sz="1200" dirty="0" smtClean="0">
                <a:solidFill>
                  <a:srgbClr val="FF0000"/>
                </a:solidFill>
              </a:rPr>
              <a:t>.999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R = 0.0001 cm.</a:t>
            </a:r>
            <a:endParaRPr lang="bg-BG" dirty="0" smtClean="0">
              <a:solidFill>
                <a:srgbClr val="FF0000"/>
              </a:solidFill>
            </a:endParaRPr>
          </a:p>
          <a:p>
            <a:pPr lvl="1"/>
            <a:endParaRPr lang="bg-B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Построена диаграма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2438400"/>
            <a:ext cx="8658139" cy="336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67 -0.04167 L 0.06667 -0.041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Наблюдения от диаграмите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32500" lnSpcReduction="20000"/>
          </a:bodyPr>
          <a:lstStyle/>
          <a:p>
            <a:r>
              <a:rPr lang="bg-BG" sz="5500" dirty="0" smtClean="0"/>
              <a:t>Пробата от 7.30 изисква, повторно да бъде взета за проверка.Взетата от 7.35 показва, че не е необходима настройка</a:t>
            </a:r>
          </a:p>
          <a:p>
            <a:endParaRPr lang="bg-BG" sz="5500" dirty="0" smtClean="0"/>
          </a:p>
          <a:p>
            <a:r>
              <a:rPr lang="bg-BG" sz="5500" dirty="0" smtClean="0"/>
              <a:t>Пробата от 9.00 е в рамките на предупредителните граници, но на 5то място в низходяща тенденция. Пробата от 9.05 отново е в низходяща тенденция и попада в предупредителните граници, затова настройка е неободима и оправдана</a:t>
            </a:r>
          </a:p>
          <a:p>
            <a:endParaRPr lang="bg-BG" sz="5500" dirty="0" smtClean="0"/>
          </a:p>
          <a:p>
            <a:r>
              <a:rPr lang="bg-BG" sz="5500" dirty="0" smtClean="0"/>
              <a:t>Пробата от 13.15 сигнализира, че трябва да въде повторена отново, а не за корекция, която е направена, но не се отразила на контрола</a:t>
            </a:r>
          </a:p>
          <a:p>
            <a:endParaRPr lang="bg-BG" sz="5500" dirty="0" smtClean="0"/>
          </a:p>
          <a:p>
            <a:r>
              <a:rPr lang="bg-BG" sz="5500" dirty="0" smtClean="0"/>
              <a:t>Цялата партида бе завършена в 14.15, в рамките на допустимото и е готова за изпращане</a:t>
            </a:r>
          </a:p>
          <a:p>
            <a:endParaRPr lang="bg-BG" sz="5500" dirty="0" smtClean="0"/>
          </a:p>
          <a:p>
            <a:r>
              <a:rPr lang="bg-BG" sz="5500" dirty="0" smtClean="0"/>
              <a:t>В 16.15 машината е некоректно рестартирана	</a:t>
            </a:r>
            <a:r>
              <a:rPr lang="bg-BG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</TotalTime>
  <Words>264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Работни примери</vt:lpstr>
      <vt:lpstr>Вземане на проби </vt:lpstr>
      <vt:lpstr>Запис с резултати от струг операцията</vt:lpstr>
      <vt:lpstr>Контрол</vt:lpstr>
      <vt:lpstr>Създаване на диаграма</vt:lpstr>
      <vt:lpstr>Построена графика</vt:lpstr>
      <vt:lpstr>Създаване на контролна диаграма на обхвата</vt:lpstr>
      <vt:lpstr>Построена диаграма</vt:lpstr>
      <vt:lpstr>Наблюдения от диаграмите </vt:lpstr>
      <vt:lpstr>Генерални заключения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Работни примери</dc:title>
  <dc:creator>Joro</dc:creator>
  <cp:lastModifiedBy>LRR</cp:lastModifiedBy>
  <cp:revision>14</cp:revision>
  <dcterms:created xsi:type="dcterms:W3CDTF">2010-04-21T02:06:42Z</dcterms:created>
  <dcterms:modified xsi:type="dcterms:W3CDTF">2010-05-08T15:08:31Z</dcterms:modified>
</cp:coreProperties>
</file>