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86" autoAdjust="0"/>
  </p:normalViewPr>
  <p:slideViewPr>
    <p:cSldViewPr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B961-4CEB-4644-918B-05FB679636BA}" type="datetimeFigureOut">
              <a:rPr lang="bg-BG" smtClean="0"/>
              <a:t>5/9/2010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14FE1-4495-4FAF-92E9-6D2701EBA6E7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44958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dirty="0" smtClean="0"/>
              <a:t>Реферат </a:t>
            </a:r>
            <a:br>
              <a:rPr lang="bg-BG" dirty="0" smtClean="0"/>
            </a:br>
            <a:r>
              <a:rPr lang="bg-BG" dirty="0" smtClean="0"/>
              <a:t>по </a:t>
            </a:r>
            <a:br>
              <a:rPr lang="bg-BG" dirty="0" smtClean="0"/>
            </a:br>
            <a:r>
              <a:rPr lang="bg-BG" dirty="0" smtClean="0"/>
              <a:t>Конструиране и надеждност на електронната апаратура</a:t>
            </a:r>
            <a:br>
              <a:rPr lang="bg-BG" dirty="0" smtClean="0"/>
            </a:br>
            <a:r>
              <a:rPr lang="bg-BG" dirty="0" smtClean="0"/>
              <a:t>От стр.288 До стр.291</a:t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44958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dirty="0" smtClean="0"/>
              <a:t>На</a:t>
            </a:r>
            <a:br>
              <a:rPr lang="bg-BG" dirty="0" smtClean="0"/>
            </a:br>
            <a:r>
              <a:rPr lang="bg-BG" dirty="0" smtClean="0"/>
              <a:t>Веселин Румнов Христов</a:t>
            </a:r>
            <a:br>
              <a:rPr lang="bg-BG" dirty="0" smtClean="0"/>
            </a:br>
            <a:r>
              <a:rPr lang="bg-BG" dirty="0" smtClean="0"/>
              <a:t>ФЕТТ</a:t>
            </a:r>
            <a:br>
              <a:rPr lang="bg-BG" dirty="0" smtClean="0"/>
            </a:br>
            <a:r>
              <a:rPr lang="bg-BG" dirty="0" smtClean="0"/>
              <a:t>Гр.45</a:t>
            </a:r>
            <a:br>
              <a:rPr lang="bg-BG" dirty="0" smtClean="0"/>
            </a:br>
            <a:r>
              <a:rPr lang="bg-BG" dirty="0" smtClean="0"/>
              <a:t>Фак. </a:t>
            </a:r>
            <a:r>
              <a:rPr lang="en-US" dirty="0" smtClean="0"/>
              <a:t>No.</a:t>
            </a:r>
            <a:r>
              <a:rPr lang="bg-BG" smtClean="0"/>
              <a:t>101207124</a:t>
            </a:r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44958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dirty="0" smtClean="0"/>
              <a:t>Реферат </a:t>
            </a:r>
            <a:br>
              <a:rPr lang="bg-BG" dirty="0" smtClean="0"/>
            </a:br>
            <a:r>
              <a:rPr lang="bg-BG" dirty="0" smtClean="0"/>
              <a:t>по </a:t>
            </a:r>
            <a:br>
              <a:rPr lang="bg-BG" dirty="0" smtClean="0"/>
            </a:br>
            <a:r>
              <a:rPr lang="bg-BG" dirty="0" smtClean="0"/>
              <a:t>Конструиране и надеждност на електронната апаратура</a:t>
            </a:r>
            <a:br>
              <a:rPr lang="bg-BG" dirty="0" smtClean="0"/>
            </a:br>
            <a:r>
              <a:rPr lang="bg-BG" dirty="0" smtClean="0"/>
              <a:t>От стр.288 До стр.291</a:t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44958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bg-BG" dirty="0"/>
              <a:t>не е в състояние да постигнат </a:t>
            </a:r>
            <a:br>
              <a:rPr lang="bg-BG" dirty="0"/>
            </a:br>
            <a:r>
              <a:rPr lang="bg-BG" dirty="0"/>
              <a:t>техническите изисквания от 18 стр. / мин. Индексът Ср не е уместно тук, тъй като има </a:t>
            </a:r>
            <a:br>
              <a:rPr lang="bg-BG" dirty="0"/>
            </a:br>
            <a:r>
              <a:rPr lang="bg-BG" dirty="0"/>
              <a:t>е едностранен спецификация граници. </a:t>
            </a:r>
            <a:br>
              <a:rPr lang="bg-BG" dirty="0"/>
            </a:br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0960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bg-BG" sz="3100" dirty="0"/>
              <a:t>3 Пин производство </a:t>
            </a:r>
            <a:br>
              <a:rPr lang="bg-BG" sz="3100" dirty="0"/>
            </a:br>
            <a:r>
              <a:rPr lang="bg-BG" sz="3100" dirty="0"/>
              <a:t>Използване на данни, дадени в работен пример № 3 (производство ПИН) в глава </a:t>
            </a:r>
            <a:br>
              <a:rPr lang="bg-BG" sz="3100" dirty="0"/>
            </a:br>
            <a:r>
              <a:rPr lang="bg-BG" sz="3100" dirty="0"/>
              <a:t>6, се изчислява Ср и CPK стойностите на границите в спецификацията 0.820 cm и 0.840 </a:t>
            </a:r>
            <a:br>
              <a:rPr lang="bg-BG" sz="3100" dirty="0"/>
            </a:br>
            <a:r>
              <a:rPr lang="bg-BG" sz="3100" dirty="0"/>
              <a:t>см, когато процесът на работа с едно средно 0.834 cm. </a:t>
            </a:r>
            <a:br>
              <a:rPr lang="bg-BG" sz="3100" dirty="0"/>
            </a:br>
            <a:r>
              <a:rPr lang="bg-BG" sz="3100" dirty="0"/>
              <a:t>Разтвор </a:t>
            </a:r>
            <a:br>
              <a:rPr lang="bg-BG" sz="3100" dirty="0"/>
            </a:br>
            <a:r>
              <a:rPr lang="bg-BG" sz="3100" dirty="0"/>
              <a:t>Ср = </a:t>
            </a:r>
            <a:r>
              <a:rPr lang="bg-BG" sz="3100" dirty="0" smtClean="0"/>
              <a:t>USL – </a:t>
            </a:r>
            <a:r>
              <a:rPr lang="bg-BG" sz="3100" dirty="0"/>
              <a:t>LSL </a:t>
            </a:r>
            <a:r>
              <a:rPr lang="bg-BG" sz="3100" dirty="0" smtClean="0"/>
              <a:t>6= 0.84 </a:t>
            </a:r>
            <a:r>
              <a:rPr lang="bg-BG" sz="3100" dirty="0"/>
              <a:t>- 0.82 </a:t>
            </a:r>
            <a:br>
              <a:rPr lang="bg-BG" sz="3100" dirty="0"/>
            </a:br>
            <a:r>
              <a:rPr lang="bg-BG" sz="3100" dirty="0"/>
              <a:t>6? 0.003 </a:t>
            </a:r>
            <a:br>
              <a:rPr lang="bg-BG" sz="3100" dirty="0"/>
            </a:br>
            <a:r>
              <a:rPr lang="bg-BG" sz="3100" dirty="0"/>
              <a:t>= 1,11.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8674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bg-BG" dirty="0"/>
              <a:t>Процесът е потенциално могат да правят, отговарящо на спецификацията. </a:t>
            </a:r>
            <a:br>
              <a:rPr lang="bg-BG" dirty="0"/>
            </a:br>
            <a:r>
              <a:rPr lang="bg-BG" dirty="0"/>
              <a:t>Очевидно по-ниската стойност на CPK ще бъдат: </a:t>
            </a:r>
            <a:br>
              <a:rPr lang="bg-BG" dirty="0"/>
            </a:br>
            <a:r>
              <a:rPr lang="bg-BG" dirty="0"/>
              <a:t>CPK = </a:t>
            </a:r>
            <a:r>
              <a:rPr lang="bg-BG" dirty="0" smtClean="0"/>
              <a:t>USL – </a:t>
            </a:r>
            <a:r>
              <a:rPr lang="bg-BG" dirty="0"/>
              <a:t>X </a:t>
            </a:r>
            <a:r>
              <a:rPr lang="bg-BG" dirty="0" smtClean="0"/>
              <a:t>3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= </a:t>
            </a:r>
            <a:r>
              <a:rPr lang="bg-BG" dirty="0" smtClean="0"/>
              <a:t>0.84 </a:t>
            </a:r>
            <a:r>
              <a:rPr lang="bg-BG" dirty="0"/>
              <a:t>- 0.834 </a:t>
            </a:r>
            <a:r>
              <a:rPr lang="bg-BG" dirty="0" smtClean="0"/>
              <a:t> 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= 0,67. </a:t>
            </a:r>
            <a:br>
              <a:rPr lang="bg-BG" dirty="0"/>
            </a:br>
            <a:endParaRPr lang="bg-B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8674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bg-BG" sz="2200" dirty="0"/>
              <a:t>Част 5 </a:t>
            </a:r>
            <a:br>
              <a:rPr lang="bg-BG" sz="2200" dirty="0"/>
            </a:br>
            <a:r>
              <a:rPr lang="bg-BG" sz="2200" dirty="0"/>
              <a:t>Подобряване на процеса </a:t>
            </a:r>
            <a:br>
              <a:rPr lang="bg-BG" sz="2200" dirty="0"/>
            </a:br>
            <a:r>
              <a:rPr lang="bg-BG" sz="2200" dirty="0"/>
              <a:t/>
            </a:r>
            <a:br>
              <a:rPr lang="bg-BG" sz="2200" dirty="0"/>
            </a:br>
            <a:r>
              <a:rPr lang="bg-BG" sz="2200" dirty="0"/>
              <a:t>11 процеса за решаване на проблеми и </a:t>
            </a:r>
            <a:br>
              <a:rPr lang="bg-BG" sz="2200" dirty="0"/>
            </a:br>
            <a:r>
              <a:rPr lang="bg-BG" sz="2200" dirty="0"/>
              <a:t>подобряване </a:t>
            </a:r>
            <a:br>
              <a:rPr lang="bg-BG" sz="2200" dirty="0"/>
            </a:br>
            <a:r>
              <a:rPr lang="bg-BG" sz="2200" dirty="0"/>
              <a:t>Цели </a:t>
            </a:r>
            <a:br>
              <a:rPr lang="bg-BG" sz="2200" dirty="0"/>
            </a:br>
            <a:r>
              <a:rPr lang="bg-BG" sz="2200" dirty="0"/>
              <a:t>? Да се въведе и да предостави рамка за процеса на решаване на проблеми и </a:t>
            </a:r>
            <a:br>
              <a:rPr lang="bg-BG" sz="2200" dirty="0"/>
            </a:br>
            <a:r>
              <a:rPr lang="bg-BG" sz="2200" dirty="0"/>
              <a:t>подобрение. </a:t>
            </a:r>
            <a:br>
              <a:rPr lang="bg-BG" sz="2200" dirty="0"/>
            </a:br>
            <a:r>
              <a:rPr lang="bg-BG" sz="2200" dirty="0"/>
              <a:t>? За да опише основните инструменти за решаване на проблеми. </a:t>
            </a:r>
            <a:br>
              <a:rPr lang="bg-BG" sz="2200" dirty="0"/>
            </a:br>
            <a:r>
              <a:rPr lang="bg-BG" sz="2200" dirty="0"/>
              <a:t>? За да илюстрираме използването на инструменти с работил примери. </a:t>
            </a:r>
            <a:br>
              <a:rPr lang="bg-BG" sz="2200" dirty="0"/>
            </a:br>
            <a:r>
              <a:rPr lang="bg-BG" sz="2200" dirty="0"/>
              <a:t>? За да се осигури едно разбиране на начина, по техники могат да бъдат използвани заедно </a:t>
            </a:r>
            <a:br>
              <a:rPr lang="bg-BG" sz="2200" dirty="0"/>
            </a:br>
            <a:r>
              <a:rPr lang="bg-BG" sz="2200" dirty="0"/>
              <a:t>за подпомагане на процеса на усъвършенстване.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8674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bg-BG" sz="2000" dirty="0"/>
              <a:t>11.1 Въведение </a:t>
            </a:r>
            <a:br>
              <a:rPr lang="bg-BG" sz="2000" dirty="0"/>
            </a:br>
            <a:r>
              <a:rPr lang="bg-BG" sz="2000" dirty="0"/>
              <a:t>Процесът подобрения често се постига чрез специфични възможности, </a:t>
            </a:r>
            <a:br>
              <a:rPr lang="bg-BG" sz="2000" dirty="0"/>
            </a:br>
            <a:r>
              <a:rPr lang="bg-BG" sz="2000" dirty="0"/>
              <a:t>обикновено се наричат проблеми, да бъдат идентифицирани или признати. А се съсредоточи върху </a:t>
            </a:r>
            <a:br>
              <a:rPr lang="bg-BG" sz="2000" dirty="0"/>
            </a:br>
            <a:r>
              <a:rPr lang="bg-BG" sz="2000" dirty="0"/>
              <a:t>подобряване на възможностите следва да доведе до създаването на екипи, </a:t>
            </a:r>
            <a:br>
              <a:rPr lang="bg-BG" sz="2000" dirty="0"/>
            </a:br>
            <a:r>
              <a:rPr lang="bg-BG" sz="2000" dirty="0"/>
              <a:t>членство се определя от тяхната работа по и подробна информация за </a:t>
            </a:r>
            <a:br>
              <a:rPr lang="bg-BG" sz="2000" dirty="0"/>
            </a:br>
            <a:r>
              <a:rPr lang="bg-BG" sz="2000" dirty="0"/>
              <a:t>процес, както и способността им да предприемат действия подобрение. Екипът трябва след това да се </a:t>
            </a:r>
            <a:br>
              <a:rPr lang="bg-BG" sz="2000" dirty="0"/>
            </a:br>
            <a:r>
              <a:rPr lang="bg-BG" sz="2000" dirty="0"/>
              <a:t>снабдени с добро ръководство и необходимите инструменти за справяне с работата. </a:t>
            </a:r>
            <a:br>
              <a:rPr lang="bg-BG" sz="2000" dirty="0"/>
            </a:br>
            <a:r>
              <a:rPr lang="bg-BG" sz="2000" dirty="0"/>
              <a:t>Чрез използването на надеждни методи, създаване на благоприятна среда за teambased </a:t>
            </a:r>
            <a:br>
              <a:rPr lang="bg-BG" sz="2000" dirty="0"/>
            </a:br>
            <a:r>
              <a:rPr lang="bg-BG" sz="2000" dirty="0"/>
              <a:t>решаване на проблеми, и продължават да подобряват използва систематично </a:t>
            </a:r>
            <a:br>
              <a:rPr lang="bg-BG" sz="2000" dirty="0"/>
            </a:br>
            <a:r>
              <a:rPr lang="bg-BG" sz="2000" dirty="0"/>
              <a:t>техники, безкраен цикъл на подобряване на плана, не, вижте, акт ще бъде </a:t>
            </a:r>
            <a:br>
              <a:rPr lang="bg-BG" sz="2000" dirty="0"/>
            </a:br>
            <a:r>
              <a:rPr lang="bg-BG" sz="2000" dirty="0"/>
              <a:t>нает на работа.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867400"/>
          </a:xfr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bg-BG" sz="2200" dirty="0"/>
              <a:t>Този подход изисква реално време за управление на данни, и </a:t>
            </a:r>
            <a:br>
              <a:rPr lang="bg-BG" sz="2200" dirty="0"/>
            </a:br>
            <a:r>
              <a:rPr lang="bg-BG" sz="2200" dirty="0"/>
              <a:t>действията на процеси - суровини, контроли и ресурси, не на изхода. Това ще </a:t>
            </a:r>
            <a:br>
              <a:rPr lang="bg-BG" sz="2200" dirty="0"/>
            </a:br>
            <a:r>
              <a:rPr lang="bg-BG" sz="2200" dirty="0"/>
              <a:t>налага промяна на езика, на много организации от процент </a:t>
            </a:r>
            <a:br>
              <a:rPr lang="bg-BG" sz="2200" dirty="0"/>
            </a:br>
            <a:r>
              <a:rPr lang="bg-BG" sz="2200" dirty="0"/>
              <a:t>дефекти, председател на "продукта процент", както и броя на грешките, за обработка </a:t>
            </a:r>
            <a:br>
              <a:rPr lang="bg-BG" sz="2200" dirty="0"/>
            </a:br>
            <a:r>
              <a:rPr lang="bg-BG" sz="2200" dirty="0"/>
              <a:t>способност. Климатът трябва да се промени от традиционния подход на "Ако </a:t>
            </a:r>
            <a:br>
              <a:rPr lang="bg-BG" sz="2200" dirty="0"/>
            </a:br>
            <a:r>
              <a:rPr lang="bg-BG" sz="2200" dirty="0"/>
              <a:t>отговаря на спецификацията, няма проблеми и без по-нататъшни подобрения </a:t>
            </a:r>
            <a:br>
              <a:rPr lang="bg-BG" sz="2200" dirty="0"/>
            </a:br>
            <a:r>
              <a:rPr lang="bg-BG" sz="2200" dirty="0"/>
              <a:t>са необходими ". Движещата сила за това ще бъде необходимостта от по-добра вътрешна </a:t>
            </a:r>
            <a:br>
              <a:rPr lang="bg-BG" sz="2200" dirty="0"/>
            </a:br>
            <a:r>
              <a:rPr lang="bg-BG" sz="2200" dirty="0"/>
              <a:t>и нива на външния удовлетвореността на клиентите, което ще доведе до постоянното </a:t>
            </a:r>
            <a:br>
              <a:rPr lang="bg-BG" sz="2200" dirty="0"/>
            </a:br>
            <a:r>
              <a:rPr lang="bg-BG" sz="2200" dirty="0"/>
              <a:t>въпрос подобрение, "Можем ли да си свършат работата по-добре?"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Реферат  по  Конструиране и надеждност на електронната апаратура От стр.288 До стр.291 </vt:lpstr>
      <vt:lpstr>На Веселин Румнов Христов ФЕТТ Гр.45 Фак. No.101207124</vt:lpstr>
      <vt:lpstr>Реферат  по  Конструиране и надеждност на електронната апаратура От стр.288 До стр.291 </vt:lpstr>
      <vt:lpstr>не е в състояние да постигнат  техническите изисквания от 18 стр. / мин. Индексът Ср не е уместно тук, тъй като има  е едностранен спецификация граници.  </vt:lpstr>
      <vt:lpstr>3 Пин производство  Използване на данни, дадени в работен пример № 3 (производство ПИН) в глава  6, се изчислява Ср и CPK стойностите на границите в спецификацията 0.820 cm и 0.840  см, когато процесът на работа с едно средно 0.834 cm.  Разтвор  Ср = USL – LSL 6= 0.84 - 0.82  6? 0.003  = 1,11.  </vt:lpstr>
      <vt:lpstr>Процесът е потенциално могат да правят, отговарящо на спецификацията.  Очевидно по-ниската стойност на CPK ще бъдат:  CPK = USL – X 3 = 0.84 - 0.834   = 0,67.  </vt:lpstr>
      <vt:lpstr>Част 5  Подобряване на процеса   11 процеса за решаване на проблеми и  подобряване  Цели  ? Да се въведе и да предостави рамка за процеса на решаване на проблеми и  подобрение.  ? За да опише основните инструменти за решаване на проблеми.  ? За да илюстрираме използването на инструменти с работил примери.  ? За да се осигури едно разбиране на начина, по техники могат да бъдат използвани заедно  за подпомагане на процеса на усъвършенстване.  </vt:lpstr>
      <vt:lpstr>11.1 Въведение  Процесът подобрения често се постига чрез специфични възможности,  обикновено се наричат проблеми, да бъдат идентифицирани или признати. А се съсредоточи върху  подобряване на възможностите следва да доведе до създаването на екипи,  членство се определя от тяхната работа по и подробна информация за  процес, както и способността им да предприемат действия подобрение. Екипът трябва след това да се  снабдени с добро ръководство и необходимите инструменти за справяне с работата.  Чрез използването на надеждни методи, създаване на благоприятна среда за teambased  решаване на проблеми, и продължават да подобряват използва систематично  техники, безкраен цикъл на подобряване на плана, не, вижте, акт ще бъде  нает на работа.  </vt:lpstr>
      <vt:lpstr>Този подход изисква реално време за управление на данни, и  действията на процеси - суровини, контроли и ресурси, не на изхода. Това ще  налага промяна на езика, на много организации от процент  дефекти, председател на "продукта процент", както и броя на грешките, за обработка  способност. Климатът трябва да се промени от традиционния подход на "Ако  отговаря на спецификацията, няма проблеми и без по-нататъшни подобрения  са необходими ". Движещата сила за това ще бъде необходимостта от по-добра вътрешна  и нива на външния удовлетвореността на клиентите, което ще доведе до постоянното  въпрос подобрение, "Можем ли да си свършат работата по-добре?"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Реферат  по  Конструиране и надеждност на електронната апаратура От стр.288 До стр.291 </dc:title>
  <dc:creator>Vesicha</dc:creator>
  <cp:lastModifiedBy>Vesicha</cp:lastModifiedBy>
  <cp:revision>2</cp:revision>
  <dcterms:created xsi:type="dcterms:W3CDTF">2010-05-09T20:02:52Z</dcterms:created>
  <dcterms:modified xsi:type="dcterms:W3CDTF">2010-05-09T20:15:08Z</dcterms:modified>
</cp:coreProperties>
</file>