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7" r:id="rId3"/>
    <p:sldId id="260" r:id="rId4"/>
    <p:sldId id="269" r:id="rId5"/>
    <p:sldId id="262" r:id="rId6"/>
    <p:sldId id="263" r:id="rId7"/>
    <p:sldId id="264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5/9/2010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2492896"/>
            <a:ext cx="4680520" cy="1143000"/>
          </a:xfrm>
        </p:spPr>
        <p:txBody>
          <a:bodyPr/>
          <a:lstStyle/>
          <a:p>
            <a:r>
              <a:rPr lang="bg-BG" dirty="0"/>
              <a:t>Анализ на процеса</a:t>
            </a:r>
          </a:p>
        </p:txBody>
      </p:sp>
    </p:spTree>
    <p:extLst>
      <p:ext uri="{BB962C8B-B14F-4D97-AF65-F5344CB8AC3E}">
        <p14:creationId xmlns="" xmlns:p14="http://schemas.microsoft.com/office/powerpoint/2010/main" val="398932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124744"/>
            <a:ext cx="7714104" cy="404353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000" dirty="0" smtClean="0"/>
              <a:t>            </a:t>
            </a:r>
            <a:r>
              <a:rPr lang="bg-BG" sz="2000" dirty="0" smtClean="0"/>
              <a:t>Блок-схемата </a:t>
            </a:r>
            <a:r>
              <a:rPr lang="bg-BG" sz="2000" dirty="0"/>
              <a:t>е изображение на стъпките, използвани за изпълнението на </a:t>
            </a:r>
            <a:r>
              <a:rPr lang="bg-BG" sz="2000" dirty="0" smtClean="0"/>
              <a:t>функция</a:t>
            </a:r>
            <a:r>
              <a:rPr lang="en-US" sz="2000" dirty="0" smtClean="0"/>
              <a:t> - </a:t>
            </a:r>
            <a:r>
              <a:rPr lang="bg-BG" sz="2000" dirty="0" smtClean="0"/>
              <a:t>от </a:t>
            </a:r>
            <a:r>
              <a:rPr lang="bg-BG" sz="2000" dirty="0"/>
              <a:t>химичен процес до счетоводни процедури, дори и приготвяне на </a:t>
            </a:r>
            <a:r>
              <a:rPr lang="bg-BG" sz="2000" dirty="0" smtClean="0"/>
              <a:t>ядене. </a:t>
            </a:r>
            <a:r>
              <a:rPr lang="bg-BG" sz="2000" dirty="0"/>
              <a:t>Блок-схемите предоставят отлична документация и са полезни инструменти за решаване на </a:t>
            </a:r>
            <a:r>
              <a:rPr lang="bg-BG" sz="2000" dirty="0" smtClean="0"/>
              <a:t>проблеми </a:t>
            </a:r>
            <a:r>
              <a:rPr lang="bg-BG" sz="2000" dirty="0"/>
              <a:t>свързани с определянето на зависимостта между отделните стъпки. При разглеждането на блок-схеми често е възможно да се открият несъответствия и да се определят потенциалните източници на отклонения и проблеми. По тази причина, блок-схемите са много полезни в подобряване на процесите, при изследването на същесвтуващ процес, за да подчертае проблемната област. </a:t>
            </a:r>
          </a:p>
        </p:txBody>
      </p:sp>
    </p:spTree>
    <p:extLst>
      <p:ext uri="{BB962C8B-B14F-4D97-AF65-F5344CB8AC3E}">
        <p14:creationId xmlns="" xmlns:p14="http://schemas.microsoft.com/office/powerpoint/2010/main" val="306174637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268760"/>
            <a:ext cx="7498080" cy="4043536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bg-BG" sz="2400" dirty="0"/>
              <a:t>Начертаване на блок-схема на съществуващия процес, „както е”</a:t>
            </a:r>
            <a:r>
              <a:rPr lang="en-US" sz="2400" dirty="0"/>
              <a:t>.</a:t>
            </a:r>
            <a:endParaRPr lang="bg-BG" sz="2400" dirty="0"/>
          </a:p>
          <a:p>
            <a:pPr marL="596646" indent="-514350">
              <a:buFont typeface="+mj-lt"/>
              <a:buAutoNum type="arabicPeriod"/>
            </a:pPr>
            <a:r>
              <a:rPr lang="bg-BG" sz="2400" dirty="0"/>
              <a:t>Начертаване на диаграми на последователността, която процеса може или трябва да следва,</a:t>
            </a:r>
            <a:r>
              <a:rPr lang="en-US" sz="2400" dirty="0"/>
              <a:t> </a:t>
            </a:r>
            <a:r>
              <a:rPr lang="bg-BG" sz="2400" dirty="0"/>
              <a:t>„да бъде”</a:t>
            </a:r>
            <a:r>
              <a:rPr lang="en-US" sz="2400" dirty="0"/>
              <a:t>.</a:t>
            </a:r>
          </a:p>
          <a:p>
            <a:pPr marL="596646" indent="-514350">
              <a:buFont typeface="+mj-lt"/>
              <a:buAutoNum type="arabicPeriod"/>
            </a:pPr>
            <a:r>
              <a:rPr lang="bg-BG" sz="2400" dirty="0"/>
              <a:t>Сравнение на двете диаграми, за да се подчертаят източниците на проблемите или загубите, желателните подобрения и необходимите промени.</a:t>
            </a:r>
            <a:endParaRPr lang="en-US" sz="2400" dirty="0"/>
          </a:p>
          <a:p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223704513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403648" y="1196752"/>
            <a:ext cx="7498080" cy="453650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Font typeface="Wingdings 2"/>
              <a:buNone/>
            </a:pPr>
            <a:r>
              <a:rPr lang="bg-BG" sz="2000" b="1" i="1" smtClean="0"/>
              <a:t>целта</a:t>
            </a:r>
            <a:r>
              <a:rPr lang="bg-BG" sz="2000" smtClean="0"/>
              <a:t>, </a:t>
            </a:r>
            <a:r>
              <a:rPr lang="en-US" sz="2000" smtClean="0"/>
              <a:t> </a:t>
            </a:r>
            <a:r>
              <a:rPr lang="bg-BG" sz="2000" smtClean="0"/>
              <a:t>за която</a:t>
            </a:r>
            <a:r>
              <a:rPr lang="en-US" sz="2000" smtClean="0"/>
              <a:t> </a:t>
            </a:r>
            <a:r>
              <a:rPr lang="bg-BG" sz="2000" smtClean="0"/>
              <a:t>се  </a:t>
            </a:r>
            <a:r>
              <a:rPr lang="en-US" sz="2000" smtClean="0"/>
              <a:t>       </a:t>
            </a:r>
          </a:p>
          <a:p>
            <a:pPr marL="82296" indent="0">
              <a:buFont typeface="Wingdings 2"/>
              <a:buNone/>
            </a:pPr>
            <a:r>
              <a:rPr lang="bg-BG" sz="2000" b="1" i="1" smtClean="0"/>
              <a:t>мястото</a:t>
            </a:r>
            <a:r>
              <a:rPr lang="bg-BG" sz="2000" smtClean="0"/>
              <a:t>, </a:t>
            </a:r>
            <a:r>
              <a:rPr lang="en-US" sz="2000" smtClean="0"/>
              <a:t> </a:t>
            </a:r>
            <a:r>
              <a:rPr lang="bg-BG" sz="2000" smtClean="0"/>
              <a:t>където се</a:t>
            </a:r>
            <a:r>
              <a:rPr lang="en-US" sz="2000" smtClean="0"/>
              <a:t>  </a:t>
            </a:r>
          </a:p>
          <a:p>
            <a:pPr marL="82296" indent="0">
              <a:buFont typeface="Wingdings 2"/>
              <a:buNone/>
            </a:pPr>
            <a:r>
              <a:rPr lang="bg-BG" sz="2000" b="1" i="1" smtClean="0"/>
              <a:t>последователността</a:t>
            </a:r>
            <a:r>
              <a:rPr lang="bg-BG" sz="2000" smtClean="0"/>
              <a:t>, </a:t>
            </a:r>
            <a:r>
              <a:rPr lang="en-US" sz="2000" smtClean="0"/>
              <a:t> </a:t>
            </a:r>
            <a:r>
              <a:rPr lang="bg-BG" sz="2000" smtClean="0"/>
              <a:t>в която се </a:t>
            </a:r>
            <a:r>
              <a:rPr lang="en-US" sz="2000" smtClean="0"/>
              <a:t>      </a:t>
            </a:r>
            <a:r>
              <a:rPr lang="bg-BG" sz="2000" smtClean="0"/>
              <a:t>      извършват дейностите,</a:t>
            </a:r>
          </a:p>
          <a:p>
            <a:pPr marL="82296" indent="0">
              <a:buFont typeface="Wingdings 2"/>
              <a:buNone/>
            </a:pPr>
            <a:r>
              <a:rPr lang="bg-BG" sz="2000" b="1" i="1" smtClean="0"/>
              <a:t>хората</a:t>
            </a:r>
            <a:r>
              <a:rPr lang="bg-BG" sz="2000" smtClean="0"/>
              <a:t>,</a:t>
            </a:r>
            <a:r>
              <a:rPr lang="en-US" sz="2000" smtClean="0"/>
              <a:t> </a:t>
            </a:r>
            <a:r>
              <a:rPr lang="bg-BG" sz="2000" smtClean="0"/>
              <a:t> които </a:t>
            </a:r>
            <a:endParaRPr lang="en-US" sz="2000" smtClean="0"/>
          </a:p>
          <a:p>
            <a:pPr marL="82296" indent="0">
              <a:buFont typeface="Wingdings 2"/>
              <a:buNone/>
            </a:pPr>
            <a:r>
              <a:rPr lang="bg-BG" sz="2000" b="1" i="1" smtClean="0"/>
              <a:t>методът</a:t>
            </a:r>
            <a:r>
              <a:rPr lang="bg-BG" sz="2000" smtClean="0"/>
              <a:t>, </a:t>
            </a:r>
            <a:r>
              <a:rPr lang="en-US" sz="2000" smtClean="0"/>
              <a:t> </a:t>
            </a:r>
            <a:r>
              <a:rPr lang="bg-BG" sz="2000" smtClean="0"/>
              <a:t>по който се</a:t>
            </a:r>
          </a:p>
          <a:p>
            <a:pPr marL="82296" indent="0">
              <a:buFont typeface="Wingdings 2"/>
              <a:buNone/>
            </a:pPr>
            <a:endParaRPr lang="bg-BG" sz="2000" smtClean="0"/>
          </a:p>
          <a:p>
            <a:pPr marL="82296" indent="0">
              <a:buFont typeface="Wingdings 2"/>
              <a:buNone/>
            </a:pPr>
            <a:r>
              <a:rPr lang="bg-BG" sz="2000" smtClean="0"/>
              <a:t>	   премахване </a:t>
            </a:r>
          </a:p>
          <a:p>
            <a:pPr marL="82296" indent="0">
              <a:buFont typeface="Wingdings 2"/>
              <a:buNone/>
            </a:pPr>
            <a:r>
              <a:rPr lang="bg-BG" sz="2000" smtClean="0"/>
              <a:t>	   комбиниране </a:t>
            </a:r>
          </a:p>
          <a:p>
            <a:pPr marL="82296" indent="0">
              <a:buFont typeface="Wingdings 2"/>
              <a:buNone/>
            </a:pPr>
            <a:r>
              <a:rPr lang="bg-BG" sz="2000" smtClean="0"/>
              <a:t>с цел 	   пренареждане или опростяване           на тези дейности.</a:t>
            </a:r>
          </a:p>
          <a:p>
            <a:pPr marL="82296" indent="0">
              <a:buFont typeface="Wingdings 2"/>
              <a:buNone/>
            </a:pPr>
            <a:r>
              <a:rPr lang="bg-BG" sz="2000" smtClean="0"/>
              <a:t>	   и/или</a:t>
            </a:r>
          </a:p>
          <a:p>
            <a:pPr marL="82296" indent="0">
              <a:buFont typeface="Wingdings 2"/>
              <a:buNone/>
            </a:pPr>
            <a:r>
              <a:rPr lang="bg-BG" sz="2000" smtClean="0"/>
              <a:t>	   опростяване</a:t>
            </a:r>
          </a:p>
          <a:p>
            <a:pPr marL="82296" indent="0">
              <a:buFont typeface="Wingdings 2"/>
              <a:buNone/>
            </a:pPr>
            <a:endParaRPr lang="bg-BG" sz="2000" dirty="0"/>
          </a:p>
        </p:txBody>
      </p:sp>
      <p:sp>
        <p:nvSpPr>
          <p:cNvPr id="3" name="Right Brace 2"/>
          <p:cNvSpPr/>
          <p:nvPr/>
        </p:nvSpPr>
        <p:spPr>
          <a:xfrm>
            <a:off x="5660019" y="1268760"/>
            <a:ext cx="288032" cy="1800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" name="Left Brace 3"/>
          <p:cNvSpPr/>
          <p:nvPr/>
        </p:nvSpPr>
        <p:spPr>
          <a:xfrm>
            <a:off x="2267744" y="3573016"/>
            <a:ext cx="288032" cy="1800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Right Brace 4"/>
          <p:cNvSpPr/>
          <p:nvPr/>
        </p:nvSpPr>
        <p:spPr>
          <a:xfrm>
            <a:off x="6156176" y="3573016"/>
            <a:ext cx="360040" cy="1800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43621499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548680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/>
              <a:t>Въпросите, на които е нужно напълно да се отговори:</a:t>
            </a:r>
          </a:p>
        </p:txBody>
      </p:sp>
      <p:sp>
        <p:nvSpPr>
          <p:cNvPr id="3" name="Rectangle 2"/>
          <p:cNvSpPr/>
          <p:nvPr/>
        </p:nvSpPr>
        <p:spPr>
          <a:xfrm>
            <a:off x="1187624" y="1700808"/>
            <a:ext cx="79563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200" b="1" i="1" dirty="0"/>
              <a:t>Цел: </a:t>
            </a:r>
            <a:r>
              <a:rPr lang="bg-BG" sz="1200" i="1" dirty="0" smtClean="0"/>
              <a:t>	                      </a:t>
            </a:r>
            <a:r>
              <a:rPr lang="bg-BG" sz="1200" dirty="0" smtClean="0"/>
              <a:t>Какво </a:t>
            </a:r>
            <a:r>
              <a:rPr lang="bg-BG" sz="1200" dirty="0"/>
              <a:t>всъщност е направено?                     </a:t>
            </a:r>
            <a:r>
              <a:rPr lang="bg-BG" sz="1200" dirty="0" smtClean="0"/>
              <a:t>		</a:t>
            </a:r>
            <a:r>
              <a:rPr lang="bg-BG" sz="1200" i="1" dirty="0"/>
              <a:t> </a:t>
            </a:r>
            <a:r>
              <a:rPr lang="bg-BG" sz="1200" i="1" dirty="0" smtClean="0"/>
              <a:t>	</a:t>
            </a:r>
            <a:r>
              <a:rPr lang="bg-BG" sz="1200" b="1" i="1" dirty="0" smtClean="0"/>
              <a:t>Елиминиране</a:t>
            </a:r>
            <a:r>
              <a:rPr lang="bg-BG" sz="1200" dirty="0" smtClean="0"/>
              <a:t>       	                      (</a:t>
            </a:r>
            <a:r>
              <a:rPr lang="bg-BG" sz="1200" dirty="0"/>
              <a:t>или Какво всъщност е постигнато</a:t>
            </a:r>
            <a:r>
              <a:rPr lang="bg-BG" sz="1200" dirty="0" smtClean="0"/>
              <a:t>?) 			 </a:t>
            </a:r>
            <a:r>
              <a:rPr lang="bg-BG" sz="1200" dirty="0"/>
              <a:t>на </a:t>
            </a:r>
            <a:r>
              <a:rPr lang="bg-BG" sz="1200" dirty="0" smtClean="0"/>
              <a:t>ненужните</a:t>
            </a:r>
            <a:endParaRPr lang="bg-BG" sz="1200" dirty="0"/>
          </a:p>
          <a:p>
            <a:r>
              <a:rPr lang="bg-BG" sz="1200" dirty="0"/>
              <a:t>             	</a:t>
            </a:r>
            <a:r>
              <a:rPr lang="bg-BG" sz="1200" dirty="0" smtClean="0"/>
              <a:t>                      Защо </a:t>
            </a:r>
            <a:r>
              <a:rPr lang="bg-BG" sz="1200" dirty="0"/>
              <a:t>дейността е необходима изобщо</a:t>
            </a:r>
            <a:r>
              <a:rPr lang="bg-BG" sz="1200" dirty="0" smtClean="0"/>
              <a:t>?			 </a:t>
            </a:r>
            <a:r>
              <a:rPr lang="bg-BG" sz="1200" dirty="0"/>
              <a:t>части</a:t>
            </a:r>
            <a:r>
              <a:rPr lang="bg-BG" sz="1200" dirty="0" smtClean="0"/>
              <a:t>  от</a:t>
            </a:r>
          </a:p>
          <a:p>
            <a:r>
              <a:rPr lang="bg-BG" sz="1200" dirty="0" smtClean="0"/>
              <a:t>	                      Какво </a:t>
            </a:r>
            <a:r>
              <a:rPr lang="bg-BG" sz="1200" dirty="0"/>
              <a:t>друго би могло, или би трябвало да се направи</a:t>
            </a:r>
            <a:r>
              <a:rPr lang="bg-BG" sz="1200" dirty="0" smtClean="0"/>
              <a:t>?</a:t>
            </a:r>
            <a:r>
              <a:rPr lang="bg-BG" sz="1200" dirty="0"/>
              <a:t> </a:t>
            </a:r>
            <a:r>
              <a:rPr lang="bg-BG" sz="1200" dirty="0" smtClean="0"/>
              <a:t>		работата</a:t>
            </a:r>
            <a:r>
              <a:rPr lang="bg-BG" sz="1200" dirty="0"/>
              <a:t>.</a:t>
            </a:r>
          </a:p>
          <a:p>
            <a:r>
              <a:rPr lang="bg-BG" sz="1200" dirty="0"/>
              <a:t> </a:t>
            </a:r>
          </a:p>
          <a:p>
            <a:r>
              <a:rPr lang="bg-BG" sz="1200" dirty="0"/>
              <a:t> </a:t>
            </a:r>
            <a:endParaRPr lang="bg-BG" sz="1200" dirty="0" smtClean="0"/>
          </a:p>
          <a:p>
            <a:endParaRPr lang="bg-BG" sz="1200" dirty="0"/>
          </a:p>
          <a:p>
            <a:r>
              <a:rPr lang="bg-BG" sz="1200" b="1" i="1" dirty="0"/>
              <a:t>Място:  </a:t>
            </a:r>
            <a:r>
              <a:rPr lang="bg-BG" sz="1200" dirty="0" smtClean="0"/>
              <a:t>	                      Къде </a:t>
            </a:r>
            <a:r>
              <a:rPr lang="bg-BG" sz="1200" dirty="0"/>
              <a:t>се извършва</a:t>
            </a:r>
            <a:r>
              <a:rPr lang="bg-BG" sz="1200" dirty="0" smtClean="0"/>
              <a:t>?				</a:t>
            </a:r>
            <a:endParaRPr lang="bg-BG" sz="1200" dirty="0"/>
          </a:p>
          <a:p>
            <a:r>
              <a:rPr lang="bg-BG" sz="1200" dirty="0"/>
              <a:t>                </a:t>
            </a:r>
            <a:r>
              <a:rPr lang="bg-BG" sz="1200" dirty="0" smtClean="0"/>
              <a:t>	                      Защо </a:t>
            </a:r>
            <a:r>
              <a:rPr lang="bg-BG" sz="1200" dirty="0"/>
              <a:t>се извършва на това определено място</a:t>
            </a:r>
            <a:r>
              <a:rPr lang="bg-BG" sz="1200" dirty="0" smtClean="0"/>
              <a:t>?	</a:t>
            </a:r>
            <a:endParaRPr lang="bg-BG" sz="1200" dirty="0"/>
          </a:p>
          <a:p>
            <a:r>
              <a:rPr lang="bg-BG" sz="1200" dirty="0"/>
              <a:t>               </a:t>
            </a:r>
            <a:r>
              <a:rPr lang="bg-BG" sz="1200" dirty="0" smtClean="0"/>
              <a:t>	                      </a:t>
            </a:r>
            <a:r>
              <a:rPr lang="bg-BG" sz="1200" dirty="0"/>
              <a:t>Къде другаде би могло, или би трябвало да бъде извършено</a:t>
            </a:r>
            <a:r>
              <a:rPr lang="bg-BG" sz="1200" dirty="0" smtClean="0"/>
              <a:t>?                         </a:t>
            </a:r>
            <a:r>
              <a:rPr lang="bg-BG" sz="1200" b="1" i="1" dirty="0"/>
              <a:t>Комбинирайте</a:t>
            </a:r>
            <a:r>
              <a:rPr lang="bg-BG" sz="1200" b="1" dirty="0"/>
              <a:t> </a:t>
            </a:r>
          </a:p>
          <a:p>
            <a:r>
              <a:rPr lang="bg-BG" sz="1200" dirty="0"/>
              <a:t>  </a:t>
            </a:r>
            <a:r>
              <a:rPr lang="bg-BG" sz="1200" dirty="0" smtClean="0"/>
              <a:t>						                              </a:t>
            </a:r>
            <a:r>
              <a:rPr lang="bg-BG" sz="1200" dirty="0"/>
              <a:t>където е възможно </a:t>
            </a:r>
          </a:p>
          <a:p>
            <a:r>
              <a:rPr lang="bg-BG" sz="1200" b="1" i="1" dirty="0"/>
              <a:t>Последователност:  </a:t>
            </a:r>
            <a:r>
              <a:rPr lang="bg-BG" sz="1200" b="1" i="1" dirty="0" smtClean="0"/>
              <a:t>     </a:t>
            </a:r>
            <a:r>
              <a:rPr lang="bg-BG" sz="1200" dirty="0" smtClean="0"/>
              <a:t>Кога </a:t>
            </a:r>
            <a:r>
              <a:rPr lang="bg-BG" sz="1200" dirty="0"/>
              <a:t>се извършва? </a:t>
            </a:r>
            <a:r>
              <a:rPr lang="bg-BG" sz="1200" dirty="0" smtClean="0"/>
              <a:t>			                              и/или </a:t>
            </a:r>
            <a:r>
              <a:rPr lang="bg-BG" sz="1200" b="1" i="1" dirty="0"/>
              <a:t>пренаредете</a:t>
            </a:r>
            <a:r>
              <a:rPr lang="bg-BG" sz="1200" b="1" dirty="0"/>
              <a:t> </a:t>
            </a:r>
            <a:endParaRPr lang="bg-BG" sz="1200" b="1" dirty="0" smtClean="0"/>
          </a:p>
          <a:p>
            <a:r>
              <a:rPr lang="bg-BG" sz="1200" dirty="0" smtClean="0"/>
              <a:t>	                       Защо </a:t>
            </a:r>
            <a:r>
              <a:rPr lang="bg-BG" sz="1200" dirty="0"/>
              <a:t>се извършва през това определено време</a:t>
            </a:r>
            <a:r>
              <a:rPr lang="bg-BG" sz="1200" dirty="0" smtClean="0"/>
              <a:t>?		операциите</a:t>
            </a:r>
          </a:p>
          <a:p>
            <a:r>
              <a:rPr lang="bg-BG" sz="1200" dirty="0" smtClean="0"/>
              <a:t>	                       Кога би могл, или би трябвало да бъде извършено?</a:t>
            </a:r>
            <a:r>
              <a:rPr lang="bg-BG" sz="1200" dirty="0"/>
              <a:t> </a:t>
            </a:r>
            <a:r>
              <a:rPr lang="bg-BG" sz="1200" dirty="0" smtClean="0"/>
              <a:t>		за </a:t>
            </a:r>
            <a:r>
              <a:rPr lang="bg-BG" sz="1200" dirty="0"/>
              <a:t>по-ефективни</a:t>
            </a:r>
            <a:r>
              <a:rPr lang="bg-BG" sz="1200" dirty="0" smtClean="0"/>
              <a:t> </a:t>
            </a:r>
            <a:endParaRPr lang="bg-BG" sz="1200" dirty="0"/>
          </a:p>
          <a:p>
            <a:r>
              <a:rPr lang="bg-BG" sz="1200" dirty="0"/>
              <a:t>	</a:t>
            </a:r>
            <a:r>
              <a:rPr lang="bg-BG" sz="1200" dirty="0" smtClean="0"/>
              <a:t>						резултати </a:t>
            </a:r>
            <a:r>
              <a:rPr lang="bg-BG" sz="1200" dirty="0"/>
              <a:t>или</a:t>
            </a:r>
            <a:endParaRPr lang="bg-BG" sz="1200" dirty="0" smtClean="0"/>
          </a:p>
          <a:p>
            <a:r>
              <a:rPr lang="bg-BG" sz="800" dirty="0" smtClean="0"/>
              <a:t>  </a:t>
            </a:r>
            <a:r>
              <a:rPr lang="bg-BG" sz="1200" b="1" i="1" dirty="0" smtClean="0"/>
              <a:t>Хора</a:t>
            </a:r>
            <a:r>
              <a:rPr lang="bg-BG" sz="1200" b="1" i="1" dirty="0"/>
              <a:t>: </a:t>
            </a:r>
            <a:r>
              <a:rPr lang="bg-BG" sz="1200" i="1" dirty="0" smtClean="0"/>
              <a:t>	                       </a:t>
            </a:r>
            <a:r>
              <a:rPr lang="bg-BG" sz="1200" dirty="0" smtClean="0"/>
              <a:t>Кой </a:t>
            </a:r>
            <a:r>
              <a:rPr lang="bg-BG" sz="1200" dirty="0"/>
              <a:t>е извършител</a:t>
            </a:r>
            <a:r>
              <a:rPr lang="bg-BG" sz="1200" dirty="0" smtClean="0"/>
              <a:t>? 				намаляване	</a:t>
            </a:r>
            <a:endParaRPr lang="bg-BG" sz="1200" dirty="0"/>
          </a:p>
          <a:p>
            <a:r>
              <a:rPr lang="bg-BG" sz="1200" dirty="0"/>
              <a:t>             </a:t>
            </a:r>
            <a:r>
              <a:rPr lang="bg-BG" sz="1200" dirty="0" smtClean="0"/>
              <a:t>	                       Защо </a:t>
            </a:r>
            <a:r>
              <a:rPr lang="bg-BG" sz="1200" dirty="0"/>
              <a:t>се извършва от този определен човек</a:t>
            </a:r>
            <a:r>
              <a:rPr lang="bg-BG" sz="1200" dirty="0" smtClean="0"/>
              <a:t>? 			на </a:t>
            </a:r>
            <a:r>
              <a:rPr lang="bg-BG" sz="1200" dirty="0"/>
              <a:t>загуби</a:t>
            </a:r>
          </a:p>
          <a:p>
            <a:r>
              <a:rPr lang="bg-BG" sz="1200" dirty="0"/>
              <a:t>         </a:t>
            </a:r>
            <a:r>
              <a:rPr lang="bg-BG" sz="1200" dirty="0" smtClean="0"/>
              <a:t>	                       Кой </a:t>
            </a:r>
            <a:r>
              <a:rPr lang="bg-BG" sz="1200" dirty="0"/>
              <a:t>друг би могъл, или би трябвало да го извърши?</a:t>
            </a:r>
          </a:p>
          <a:p>
            <a:r>
              <a:rPr lang="bg-BG" sz="1200" dirty="0"/>
              <a:t> </a:t>
            </a:r>
          </a:p>
          <a:p>
            <a:r>
              <a:rPr lang="bg-BG" sz="1200" dirty="0"/>
              <a:t> </a:t>
            </a:r>
            <a:endParaRPr lang="bg-BG" sz="1200" dirty="0" smtClean="0"/>
          </a:p>
          <a:p>
            <a:endParaRPr lang="bg-BG" sz="1200" dirty="0"/>
          </a:p>
          <a:p>
            <a:r>
              <a:rPr lang="bg-BG" sz="1200" b="1" i="1" dirty="0"/>
              <a:t>Метод:  </a:t>
            </a:r>
            <a:r>
              <a:rPr lang="bg-BG" sz="1200" i="1" dirty="0" smtClean="0"/>
              <a:t>	                      </a:t>
            </a:r>
            <a:r>
              <a:rPr lang="bg-BG" sz="1200" dirty="0"/>
              <a:t>Как е извършено?</a:t>
            </a:r>
          </a:p>
          <a:p>
            <a:r>
              <a:rPr lang="bg-BG" sz="1200" dirty="0"/>
              <a:t>                 </a:t>
            </a:r>
            <a:r>
              <a:rPr lang="bg-BG" sz="1200" dirty="0" smtClean="0"/>
              <a:t>	                      Защо </a:t>
            </a:r>
            <a:r>
              <a:rPr lang="bg-BG" sz="1200" dirty="0"/>
              <a:t>е извършено по този определен начин?                                   </a:t>
            </a:r>
            <a:r>
              <a:rPr lang="bg-BG" sz="1200" dirty="0" smtClean="0"/>
              <a:t>  </a:t>
            </a:r>
            <a:r>
              <a:rPr lang="bg-BG" sz="1200" i="1" dirty="0" smtClean="0"/>
              <a:t>  	</a:t>
            </a:r>
            <a:r>
              <a:rPr lang="bg-BG" sz="1200" b="1" i="1" dirty="0" smtClean="0"/>
              <a:t>Опростяване</a:t>
            </a:r>
            <a:endParaRPr lang="bg-BG" sz="1200" b="1" dirty="0"/>
          </a:p>
          <a:p>
            <a:r>
              <a:rPr lang="bg-BG" sz="1200" dirty="0"/>
              <a:t>                </a:t>
            </a:r>
            <a:r>
              <a:rPr lang="bg-BG" sz="1200" dirty="0" smtClean="0"/>
              <a:t>	                      По </a:t>
            </a:r>
            <a:r>
              <a:rPr lang="bg-BG" sz="1200" dirty="0"/>
              <a:t>какъв друг начин би могло, или би трябвало да бъде извършено</a:t>
            </a:r>
            <a:r>
              <a:rPr lang="bg-BG" sz="1200" dirty="0" smtClean="0"/>
              <a:t>?	 </a:t>
            </a:r>
            <a:r>
              <a:rPr lang="bg-BG" sz="1200" dirty="0"/>
              <a:t>на операциите</a:t>
            </a:r>
          </a:p>
        </p:txBody>
      </p:sp>
      <p:sp>
        <p:nvSpPr>
          <p:cNvPr id="5" name="Right Brace 4"/>
          <p:cNvSpPr/>
          <p:nvPr/>
        </p:nvSpPr>
        <p:spPr>
          <a:xfrm>
            <a:off x="7175632" y="1700808"/>
            <a:ext cx="432048" cy="8640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" name="Right Brace 5"/>
          <p:cNvSpPr/>
          <p:nvPr/>
        </p:nvSpPr>
        <p:spPr>
          <a:xfrm>
            <a:off x="7152943" y="3038809"/>
            <a:ext cx="454737" cy="19796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Right Brace 7"/>
          <p:cNvSpPr/>
          <p:nvPr/>
        </p:nvSpPr>
        <p:spPr>
          <a:xfrm>
            <a:off x="7319648" y="5606876"/>
            <a:ext cx="288032" cy="6254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65590411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404664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b="1" dirty="0" smtClean="0"/>
              <a:t>Развитие и реконструкция на процеса	</a:t>
            </a:r>
            <a:endParaRPr lang="bg-BG" sz="2400" dirty="0"/>
          </a:p>
        </p:txBody>
      </p:sp>
      <p:sp>
        <p:nvSpPr>
          <p:cNvPr id="3" name="Rectangle 2"/>
          <p:cNvSpPr/>
          <p:nvPr/>
        </p:nvSpPr>
        <p:spPr>
          <a:xfrm>
            <a:off x="1035713" y="1124744"/>
            <a:ext cx="8100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600" b="1" dirty="0"/>
              <a:t> </a:t>
            </a:r>
            <a:r>
              <a:rPr lang="bg-BG" sz="1600" dirty="0"/>
              <a:t>Картографирането на процеса или създаването на блок-схеми и анализът е важна част от реконструкцията на бизнес процеса(РБП</a:t>
            </a:r>
            <a:r>
              <a:rPr lang="bg-BG" sz="1600" dirty="0" smtClean="0"/>
              <a:t>). РБП </a:t>
            </a:r>
            <a:r>
              <a:rPr lang="bg-BG" sz="1600" dirty="0"/>
              <a:t>започва с мисията за организиране и идентификация на критичните за успеха фактори и критичните процеси. Успешно практикуващите РБП са направили поразителни подобрения в удовлетворяването на клиентите и продуктивност в кратки периоди от време, често чрез следване на тези прости стъпки от анализ на процеса:</a:t>
            </a:r>
          </a:p>
        </p:txBody>
      </p:sp>
      <p:sp>
        <p:nvSpPr>
          <p:cNvPr id="4" name="Rectangle 3"/>
          <p:cNvSpPr/>
          <p:nvPr/>
        </p:nvSpPr>
        <p:spPr>
          <a:xfrm>
            <a:off x="1035713" y="2887864"/>
            <a:ext cx="80698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bg-BG" sz="1600" i="1" dirty="0"/>
              <a:t>Документ и карта/блок-схема на </a:t>
            </a:r>
            <a:r>
              <a:rPr lang="bg-BG" sz="1600" i="1" dirty="0" smtClean="0"/>
              <a:t>процеса. </a:t>
            </a:r>
            <a:endParaRPr lang="bg-BG" sz="1600" i="1" dirty="0"/>
          </a:p>
        </p:txBody>
      </p:sp>
      <p:sp>
        <p:nvSpPr>
          <p:cNvPr id="5" name="Rectangle 4"/>
          <p:cNvSpPr/>
          <p:nvPr/>
        </p:nvSpPr>
        <p:spPr>
          <a:xfrm>
            <a:off x="1035713" y="3356992"/>
            <a:ext cx="81003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bg-BG" sz="1600" i="1" dirty="0"/>
              <a:t>Определяне на клиентите на процесите и техните изисквания; установяване на ефективни </a:t>
            </a:r>
            <a:r>
              <a:rPr lang="bg-BG" sz="1600" i="1" dirty="0" smtClean="0"/>
              <a:t>измервания. </a:t>
            </a:r>
            <a:endParaRPr lang="bg-BG" sz="1600" i="1" dirty="0"/>
          </a:p>
        </p:txBody>
      </p:sp>
      <p:sp>
        <p:nvSpPr>
          <p:cNvPr id="6" name="Rectangle 5"/>
          <p:cNvSpPr/>
          <p:nvPr/>
        </p:nvSpPr>
        <p:spPr>
          <a:xfrm>
            <a:off x="1035713" y="4077072"/>
            <a:ext cx="81003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bg-BG" sz="1600" i="1" dirty="0" smtClean="0"/>
              <a:t>Анализирай процеса; степенувай проблемите и </a:t>
            </a:r>
            <a:r>
              <a:rPr lang="bg-BG" sz="1600" i="1" dirty="0"/>
              <a:t>възможностите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5129" y="4541932"/>
            <a:ext cx="81003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bg-BG" sz="1600" i="1" dirty="0"/>
              <a:t>Определяне на основните причини за проблеми; установяване на системи за </a:t>
            </a:r>
            <a:r>
              <a:rPr lang="bg-BG" sz="1600" i="1" dirty="0" smtClean="0"/>
              <a:t>контрол. </a:t>
            </a:r>
            <a:endParaRPr lang="bg-BG" sz="1600" i="1" dirty="0"/>
          </a:p>
        </p:txBody>
      </p:sp>
      <p:sp>
        <p:nvSpPr>
          <p:cNvPr id="8" name="Rectangle 7"/>
          <p:cNvSpPr/>
          <p:nvPr/>
        </p:nvSpPr>
        <p:spPr>
          <a:xfrm>
            <a:off x="1020421" y="5015460"/>
            <a:ext cx="80698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bg-BG" sz="1600" i="1" dirty="0"/>
              <a:t>Разработване на планове за изпълнение на препоръчителни </a:t>
            </a:r>
            <a:r>
              <a:rPr lang="bg-BG" sz="1600" i="1" dirty="0" smtClean="0"/>
              <a:t>промени. </a:t>
            </a:r>
            <a:endParaRPr lang="bg-BG" sz="1600" i="1" dirty="0"/>
          </a:p>
        </p:txBody>
      </p:sp>
      <p:sp>
        <p:nvSpPr>
          <p:cNvPr id="9" name="Rectangle 8"/>
          <p:cNvSpPr/>
          <p:nvPr/>
        </p:nvSpPr>
        <p:spPr>
          <a:xfrm>
            <a:off x="1016961" y="5534737"/>
            <a:ext cx="81388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bg-BG" sz="1600" i="1" dirty="0"/>
              <a:t>Водещи промени и преразглеждане на </a:t>
            </a:r>
            <a:r>
              <a:rPr lang="bg-BG" sz="1600" i="1" dirty="0" smtClean="0"/>
              <a:t>процеса. </a:t>
            </a:r>
            <a:endParaRPr lang="bg-BG" sz="1600" i="1" dirty="0"/>
          </a:p>
        </p:txBody>
      </p:sp>
      <p:sp>
        <p:nvSpPr>
          <p:cNvPr id="10" name="Rectangle 9"/>
          <p:cNvSpPr/>
          <p:nvPr/>
        </p:nvSpPr>
        <p:spPr>
          <a:xfrm>
            <a:off x="1036699" y="6093296"/>
            <a:ext cx="80698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bg-BG" sz="1600" i="1" dirty="0"/>
              <a:t>Измерване на производителност чрез използване на подходящи </a:t>
            </a:r>
            <a:r>
              <a:rPr lang="bg-BG" sz="1600" i="1" dirty="0" smtClean="0"/>
              <a:t>показатели. </a:t>
            </a:r>
            <a:endParaRPr lang="bg-BG" sz="1600" i="1" dirty="0"/>
          </a:p>
        </p:txBody>
      </p:sp>
    </p:spTree>
    <p:extLst>
      <p:ext uri="{BB962C8B-B14F-4D97-AF65-F5344CB8AC3E}">
        <p14:creationId xmlns="" xmlns:p14="http://schemas.microsoft.com/office/powerpoint/2010/main" val="1358972099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587" y="359898"/>
            <a:ext cx="8120294" cy="1472184"/>
          </a:xfrm>
        </p:spPr>
        <p:txBody>
          <a:bodyPr>
            <a:normAutofit/>
          </a:bodyPr>
          <a:lstStyle/>
          <a:p>
            <a:pPr algn="ctr"/>
            <a:r>
              <a:rPr lang="bg-BG" sz="3600" dirty="0">
                <a:effectLst/>
              </a:rPr>
              <a:t>Статистически контрол на процеса и разбирането му</a:t>
            </a:r>
            <a:endParaRPr lang="bg-BG" sz="3600" dirty="0"/>
          </a:p>
        </p:txBody>
      </p:sp>
      <p:sp>
        <p:nvSpPr>
          <p:cNvPr id="4" name="Rectangle 3"/>
          <p:cNvSpPr/>
          <p:nvPr/>
        </p:nvSpPr>
        <p:spPr>
          <a:xfrm>
            <a:off x="1065587" y="2909976"/>
            <a:ext cx="81202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</a:t>
            </a:r>
            <a:r>
              <a:rPr lang="bg-BG" dirty="0" smtClean="0"/>
              <a:t>Статистически </a:t>
            </a:r>
            <a:r>
              <a:rPr lang="bg-BG" dirty="0"/>
              <a:t>контрол на </a:t>
            </a:r>
            <a:r>
              <a:rPr lang="bg-BG" dirty="0" smtClean="0"/>
              <a:t>процеса</a:t>
            </a:r>
            <a:r>
              <a:rPr lang="en-US" dirty="0" smtClean="0"/>
              <a:t> </a:t>
            </a:r>
            <a:r>
              <a:rPr lang="bg-BG" dirty="0" smtClean="0"/>
              <a:t>(</a:t>
            </a:r>
            <a:r>
              <a:rPr lang="bg-BG" dirty="0"/>
              <a:t>СКП) </a:t>
            </a:r>
            <a:r>
              <a:rPr lang="en-US" dirty="0" smtClean="0"/>
              <a:t>- </a:t>
            </a:r>
            <a:r>
              <a:rPr lang="bg-BG" dirty="0" smtClean="0"/>
              <a:t>прост</a:t>
            </a:r>
            <a:r>
              <a:rPr lang="bg-BG" dirty="0"/>
              <a:t>, ефективен подход за решаване на проблеми, за подобряване на процеса или дори за спиране на хаосът в производството.</a:t>
            </a:r>
          </a:p>
          <a:p>
            <a:endParaRPr lang="bg-BG" dirty="0"/>
          </a:p>
        </p:txBody>
      </p:sp>
      <p:sp>
        <p:nvSpPr>
          <p:cNvPr id="5" name="Rectangle 4"/>
          <p:cNvSpPr/>
          <p:nvPr/>
        </p:nvSpPr>
        <p:spPr>
          <a:xfrm>
            <a:off x="1092935" y="3851567"/>
            <a:ext cx="78215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Обикновенно</a:t>
            </a:r>
            <a:r>
              <a:rPr lang="ru-RU" dirty="0"/>
              <a:t>, техническите лица са главно фокусирани в обучението в СКП, като съсредоточаването е върху по-техническите инструменти, например диаграми за контрол.</a:t>
            </a:r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83290378"/>
      </p:ext>
    </p:extLst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2852"/>
            <a:ext cx="7178745" cy="634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47348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1640" y="264121"/>
            <a:ext cx="76683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Ползите </a:t>
            </a:r>
            <a:r>
              <a:rPr lang="ru-RU" sz="2000" dirty="0"/>
              <a:t>от този подход са:</a:t>
            </a:r>
            <a:endParaRPr lang="bg-BG" sz="2000" dirty="0"/>
          </a:p>
        </p:txBody>
      </p:sp>
      <p:sp>
        <p:nvSpPr>
          <p:cNvPr id="4" name="Rectangle 3"/>
          <p:cNvSpPr/>
          <p:nvPr/>
        </p:nvSpPr>
        <p:spPr>
          <a:xfrm>
            <a:off x="971600" y="1289242"/>
            <a:ext cx="802838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bg-BG" dirty="0"/>
              <a:t>Няма ограничения в типа на избраните ппроблеми, но първоначалната работа на процеса ще бъде подобрена.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bg-BG" dirty="0"/>
              <a:t>Решенията се вземат възоснова на факти не на мнения – много от „емоциите” се премахват от проблемите чрез този подход.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bg-BG" dirty="0"/>
              <a:t>Качеството „осведоменост” на работната сила нараства, защото са директно въвлечени в подобрения процес.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bg-BG" dirty="0"/>
              <a:t>Знанието и опитът на хората, които управляват процеса е сведено до състематичен подход през изследователския подход. Те по-добре разбират, че тяхната роля в решаването на проблема е събирането и предаването на фактите, с които решенията са взети.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bg-BG" dirty="0"/>
              <a:t>Управителите и надзорните органи решават проблемите методично, вместо използването на „</a:t>
            </a:r>
            <a:r>
              <a:rPr lang="en-US" dirty="0"/>
              <a:t>seat of the pans</a:t>
            </a:r>
            <a:r>
              <a:rPr lang="bg-BG" dirty="0"/>
              <a:t>” стила. Подходът става обединен, не индивидуален или случаен.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bg-BG" dirty="0"/>
              <a:t>Връзките между всички функции са засилени, дължащи се на високи постижения на СКП инструментите, като начин за комуникация.</a:t>
            </a:r>
          </a:p>
        </p:txBody>
      </p:sp>
    </p:spTree>
    <p:extLst>
      <p:ext uri="{BB962C8B-B14F-4D97-AF65-F5344CB8AC3E}">
        <p14:creationId xmlns="" xmlns:p14="http://schemas.microsoft.com/office/powerpoint/2010/main" val="1814830317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146</TotalTime>
  <Words>541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Анализ на процеса</vt:lpstr>
      <vt:lpstr>Slide 2</vt:lpstr>
      <vt:lpstr>Slide 3</vt:lpstr>
      <vt:lpstr>Slide 4</vt:lpstr>
      <vt:lpstr>Slide 5</vt:lpstr>
      <vt:lpstr>Slide 6</vt:lpstr>
      <vt:lpstr>Статистически контрол на процеса и разбирането му</vt:lpstr>
      <vt:lpstr>Slide 8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на процеса</dc:title>
  <dc:creator>Nikolay</dc:creator>
  <cp:lastModifiedBy>Plam</cp:lastModifiedBy>
  <cp:revision>21</cp:revision>
  <dcterms:created xsi:type="dcterms:W3CDTF">2010-05-04T19:26:51Z</dcterms:created>
  <dcterms:modified xsi:type="dcterms:W3CDTF">2010-05-09T17:46:14Z</dcterms:modified>
</cp:coreProperties>
</file>