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style val="4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Честота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55.0</c:v>
                </c:pt>
                <c:pt idx="1">
                  <c:v>55.1</c:v>
                </c:pt>
                <c:pt idx="2">
                  <c:v>55.2</c:v>
                </c:pt>
                <c:pt idx="3">
                  <c:v>55.3</c:v>
                </c:pt>
                <c:pt idx="4">
                  <c:v>55.4</c:v>
                </c:pt>
                <c:pt idx="5">
                  <c:v>55.5</c:v>
                </c:pt>
                <c:pt idx="6">
                  <c:v>55.6</c:v>
                </c:pt>
                <c:pt idx="7">
                  <c:v>55.7</c:v>
                </c:pt>
                <c:pt idx="8">
                  <c:v>55.8</c:v>
                </c:pt>
                <c:pt idx="9">
                  <c:v>55.9</c:v>
                </c:pt>
                <c:pt idx="10">
                  <c:v>56.0</c:v>
                </c:pt>
                <c:pt idx="11">
                  <c:v>56.1</c:v>
                </c:pt>
                <c:pt idx="12">
                  <c:v>56.2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7</c:v>
                </c:pt>
                <c:pt idx="6">
                  <c:v>7</c:v>
                </c:pt>
                <c:pt idx="7">
                  <c:v>8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gapWidth val="0"/>
        <c:axId val="70899968"/>
        <c:axId val="70905856"/>
      </c:barChart>
      <c:catAx>
        <c:axId val="70899968"/>
        <c:scaling>
          <c:orientation val="minMax"/>
        </c:scaling>
        <c:axPos val="b"/>
        <c:tickLblPos val="nextTo"/>
        <c:crossAx val="70905856"/>
        <c:crosses val="autoZero"/>
        <c:auto val="1"/>
        <c:lblAlgn val="ctr"/>
        <c:lblOffset val="100"/>
      </c:catAx>
      <c:valAx>
        <c:axId val="70905856"/>
        <c:scaling>
          <c:orientation val="minMax"/>
        </c:scaling>
        <c:axPos val="l"/>
        <c:majorGridlines/>
        <c:numFmt formatCode="General" sourceLinked="1"/>
        <c:tickLblPos val="nextTo"/>
        <c:crossAx val="708999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bg-BG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style val="42"/>
  <c:chart>
    <c:title>
      <c:tx>
        <c:rich>
          <a:bodyPr/>
          <a:lstStyle/>
          <a:p>
            <a:pPr>
              <a:defRPr/>
            </a:pPr>
            <a:r>
              <a:rPr lang="bg-BG" dirty="0" smtClean="0"/>
              <a:t>Сервиз</a:t>
            </a:r>
            <a:endParaRPr lang="bg-BG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Продажби</c:v>
                </c:pt>
              </c:strCache>
            </c:strRef>
          </c:tx>
          <c:dLbls>
            <c:showCatName val="1"/>
          </c:dLbls>
          <c:cat>
            <c:strRef>
              <c:f>Лист1!$A$2:$A$11</c:f>
              <c:strCache>
                <c:ptCount val="10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2.5</c:v>
                </c:pt>
                <c:pt idx="3">
                  <c:v>0.8</c:v>
                </c:pt>
                <c:pt idx="4">
                  <c:v>4</c:v>
                </c:pt>
                <c:pt idx="5">
                  <c:v>1.5</c:v>
                </c:pt>
                <c:pt idx="6">
                  <c:v>3.5</c:v>
                </c:pt>
                <c:pt idx="7">
                  <c:v>3</c:v>
                </c:pt>
                <c:pt idx="8">
                  <c:v>1.5</c:v>
                </c:pt>
                <c:pt idx="9">
                  <c:v>1.8</c:v>
                </c:pt>
              </c:numCache>
            </c:numRef>
          </c:val>
        </c:ser>
        <c:dLbls>
          <c:showCatName val="1"/>
        </c:dLbls>
        <c:firstSliceAng val="0"/>
      </c:pieChart>
      <c:spPr>
        <a:noFill/>
      </c:spPr>
    </c:plotArea>
    <c:plotVisOnly val="1"/>
  </c:chart>
  <c:txPr>
    <a:bodyPr/>
    <a:lstStyle/>
    <a:p>
      <a:pPr>
        <a:defRPr sz="1800"/>
      </a:pPr>
      <a:endParaRPr lang="bg-BG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B310CF-259D-422B-BFC2-B91156D805A2}" type="datetimeFigureOut">
              <a:rPr lang="bg-BG" smtClean="0"/>
              <a:pPr/>
              <a:t>8.5.2010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93516A-20F0-4057-AF0E-D69588731559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Бар графики </a:t>
            </a:r>
            <a:r>
              <a:rPr lang="bg-BG" smtClean="0"/>
              <a:t>и </a:t>
            </a:r>
            <a:r>
              <a:rPr lang="bg-BG" smtClean="0"/>
              <a:t>хистограми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71538" y="357167"/>
          <a:ext cx="6429420" cy="1990566"/>
        </p:xfrm>
        <a:graphic>
          <a:graphicData uri="http://schemas.openxmlformats.org/presentationml/2006/ole">
            <p:oleObj spid="_x0000_s1025" r:id="rId3" imgW="8910389" imgH="2746289" progId="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71670" y="2357430"/>
          <a:ext cx="4591050" cy="4143375"/>
        </p:xfrm>
        <a:graphic>
          <a:graphicData uri="http://schemas.openxmlformats.org/presentationml/2006/ole">
            <p:oleObj spid="_x0000_s1027" r:id="rId4" imgW="6854145" imgH="617915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Колонна графика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sz="quarter" idx="1"/>
          </p:nvPr>
        </p:nvGraphicFramePr>
        <p:xfrm>
          <a:off x="928662" y="1785926"/>
          <a:ext cx="6615130" cy="38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bg-BG" dirty="0" smtClean="0"/>
              <a:t>Предимства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показват всички данни, категория разпределени спрямо честотата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показват относителни цифри или съотношения на няколко категории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обобщава голям набор от данни във визуална форма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изясняване тенденциите по-добре, отколкото го правят таблиците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виждат се ключовите стойности с един поглед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позволяват визуална проверка на точността на изчисленията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разбира се лесно, поради широкото разпространение в бизнеса и на медиите</a:t>
            </a:r>
            <a:br>
              <a:rPr lang="bg-BG" dirty="0" smtClean="0"/>
            </a:br>
            <a:endParaRPr lang="bg-BG" dirty="0" smtClean="0">
              <a:solidFill>
                <a:srgbClr val="000000"/>
              </a:solidFill>
              <a:latin typeface="Arial"/>
              <a:ea typeface="Calibri"/>
            </a:endParaRPr>
          </a:p>
          <a:p>
            <a:r>
              <a:rPr lang="bg-BG" dirty="0" smtClean="0"/>
              <a:t>Недостатъци</a:t>
            </a:r>
          </a:p>
          <a:p>
            <a:pPr>
              <a:buNone/>
            </a:pP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изисква допълнително обяснение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могат да бъдат лесно манипулирани, за да дадат неверни впечатления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не успяват да разкрият причини и ефекти.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bg-BG" dirty="0"/>
          </a:p>
        </p:txBody>
      </p:sp>
      <p:pic>
        <p:nvPicPr>
          <p:cNvPr id="4" name="Контейнер за съдържани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357430"/>
            <a:ext cx="3591305" cy="375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авоъгълник 5"/>
          <p:cNvSpPr/>
          <p:nvPr/>
        </p:nvSpPr>
        <p:spPr>
          <a:xfrm>
            <a:off x="785786" y="1500174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Изобразителна графика, показваща броя на всеки модел на автомобила, които са били ремонтирани в гаранция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Кръгова диаграма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bg-BG" dirty="0" smtClean="0"/>
              <a:t>Предимства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Показване на относителния дял на множество класове на данни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размер на кръга може да се направи, пропорционална на общото количество което представлява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обобщава голям набор от данни в зрителната форма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да бъде визуално-лесно възприемана, отколкото други видове графики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позволяват визуална проверка на основателността и точността на изчисленията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изисква минимални допълнителни обяснения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да се разбира лесно, поради широкото разпространение в бизнеса и в медиите</a:t>
            </a:r>
            <a:br>
              <a:rPr lang="bg-BG" dirty="0" smtClean="0"/>
            </a:br>
            <a:endParaRPr lang="bg-BG" dirty="0" smtClean="0"/>
          </a:p>
          <a:p>
            <a:r>
              <a:rPr lang="bg-BG" dirty="0" smtClean="0"/>
              <a:t>Недостатъци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Трудно разкриват точните стойности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Много графики може да са необходими да се покажат промени във времето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• могат да бъдат лесно манипулирани, за да дадат неверни впечатления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Еркер">
  <a:themeElements>
    <a:clrScheme name="Е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Е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Е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369</TotalTime>
  <Words>28</Words>
  <Application>Microsoft Office PowerPoint</Application>
  <PresentationFormat>Презентация на цял екран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0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Еркер</vt:lpstr>
      <vt:lpstr>Бар графики и хистограми </vt:lpstr>
      <vt:lpstr>Слайд 2</vt:lpstr>
      <vt:lpstr>Колонна графика</vt:lpstr>
      <vt:lpstr>Слайд 4</vt:lpstr>
      <vt:lpstr>Слайд 5</vt:lpstr>
      <vt:lpstr>Кръгова диаграма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Кнеа</dc:title>
  <dc:creator>Rumen</dc:creator>
  <cp:lastModifiedBy>Rumen</cp:lastModifiedBy>
  <cp:revision>39</cp:revision>
  <dcterms:created xsi:type="dcterms:W3CDTF">2010-05-08T11:46:08Z</dcterms:created>
  <dcterms:modified xsi:type="dcterms:W3CDTF">2010-05-08T18:02:15Z</dcterms:modified>
</cp:coreProperties>
</file>