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6" r:id="rId2"/>
    <p:sldId id="257" r:id="rId3"/>
    <p:sldId id="259" r:id="rId4"/>
    <p:sldId id="260" r:id="rId5"/>
    <p:sldId id="264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91" autoAdjust="0"/>
    <p:restoredTop sz="94643" autoAdjust="0"/>
  </p:normalViewPr>
  <p:slideViewPr>
    <p:cSldViewPr>
      <p:cViewPr varScale="1">
        <p:scale>
          <a:sx n="106" d="100"/>
          <a:sy n="106" d="100"/>
        </p:scale>
        <p:origin x="-62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2550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5EE86D-05B5-4B5F-96BF-AE74D995FD84}" type="datetimeFigureOut">
              <a:rPr lang="bg-BG" smtClean="0"/>
              <a:t>19.5.2010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70250A-1D60-4CC8-A55C-69529E627F35}" type="slidenum">
              <a:rPr lang="bg-BG" smtClean="0"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0250A-1D60-4CC8-A55C-69529E627F35}" type="slidenum">
              <a:rPr lang="bg-BG" smtClean="0"/>
              <a:t>1</a:t>
            </a:fld>
            <a:endParaRPr lang="bg-BG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0250A-1D60-4CC8-A55C-69529E627F35}" type="slidenum">
              <a:rPr lang="bg-BG" smtClean="0"/>
              <a:t>2</a:t>
            </a:fld>
            <a:endParaRPr lang="bg-BG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0250A-1D60-4CC8-A55C-69529E627F35}" type="slidenum">
              <a:rPr lang="bg-BG" smtClean="0"/>
              <a:t>3</a:t>
            </a:fld>
            <a:endParaRPr lang="bg-BG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0250A-1D60-4CC8-A55C-69529E627F35}" type="slidenum">
              <a:rPr lang="bg-BG" smtClean="0"/>
              <a:t>4</a:t>
            </a:fld>
            <a:endParaRPr lang="bg-BG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0250A-1D60-4CC8-A55C-69529E627F35}" type="slidenum">
              <a:rPr lang="bg-BG" smtClean="0"/>
              <a:t>5</a:t>
            </a:fld>
            <a:endParaRPr lang="bg-BG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0250A-1D60-4CC8-A55C-69529E627F35}" type="slidenum">
              <a:rPr lang="bg-BG" smtClean="0"/>
              <a:t>6</a:t>
            </a:fld>
            <a:endParaRPr lang="bg-BG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0250A-1D60-4CC8-A55C-69529E627F35}" type="slidenum">
              <a:rPr lang="bg-BG" smtClean="0"/>
              <a:t>7</a:t>
            </a:fld>
            <a:endParaRPr lang="bg-BG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0250A-1D60-4CC8-A55C-69529E627F35}" type="slidenum">
              <a:rPr lang="bg-BG" smtClean="0"/>
              <a:t>8</a:t>
            </a:fld>
            <a:endParaRPr lang="bg-BG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31FB-967F-4ECE-B5AE-CDADBC379A4C}" type="datetimeFigureOut">
              <a:rPr lang="bg-BG" smtClean="0"/>
              <a:pPr/>
              <a:t>19.5.2010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C8DC-D406-4743-A2EA-54CF8997D382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31FB-967F-4ECE-B5AE-CDADBC379A4C}" type="datetimeFigureOut">
              <a:rPr lang="bg-BG" smtClean="0"/>
              <a:pPr/>
              <a:t>19.5.2010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C8DC-D406-4743-A2EA-54CF8997D382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31FB-967F-4ECE-B5AE-CDADBC379A4C}" type="datetimeFigureOut">
              <a:rPr lang="bg-BG" smtClean="0"/>
              <a:pPr/>
              <a:t>19.5.2010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C8DC-D406-4743-A2EA-54CF8997D382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31FB-967F-4ECE-B5AE-CDADBC379A4C}" type="datetimeFigureOut">
              <a:rPr lang="bg-BG" smtClean="0"/>
              <a:pPr/>
              <a:t>19.5.2010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C8DC-D406-4743-A2EA-54CF8997D382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31FB-967F-4ECE-B5AE-CDADBC379A4C}" type="datetimeFigureOut">
              <a:rPr lang="bg-BG" smtClean="0"/>
              <a:pPr/>
              <a:t>19.5.2010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C8DC-D406-4743-A2EA-54CF8997D382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31FB-967F-4ECE-B5AE-CDADBC379A4C}" type="datetimeFigureOut">
              <a:rPr lang="bg-BG" smtClean="0"/>
              <a:pPr/>
              <a:t>19.5.2010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C8DC-D406-4743-A2EA-54CF8997D382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31FB-967F-4ECE-B5AE-CDADBC379A4C}" type="datetimeFigureOut">
              <a:rPr lang="bg-BG" smtClean="0"/>
              <a:pPr/>
              <a:t>19.5.2010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C8DC-D406-4743-A2EA-54CF8997D382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31FB-967F-4ECE-B5AE-CDADBC379A4C}" type="datetimeFigureOut">
              <a:rPr lang="bg-BG" smtClean="0"/>
              <a:pPr/>
              <a:t>19.5.2010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C8DC-D406-4743-A2EA-54CF8997D382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31FB-967F-4ECE-B5AE-CDADBC379A4C}" type="datetimeFigureOut">
              <a:rPr lang="bg-BG" smtClean="0"/>
              <a:pPr/>
              <a:t>19.5.2010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C8DC-D406-4743-A2EA-54CF8997D382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31FB-967F-4ECE-B5AE-CDADBC379A4C}" type="datetimeFigureOut">
              <a:rPr lang="bg-BG" smtClean="0"/>
              <a:pPr/>
              <a:t>19.5.2010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C8DC-D406-4743-A2EA-54CF8997D382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31FB-967F-4ECE-B5AE-CDADBC379A4C}" type="datetimeFigureOut">
              <a:rPr lang="bg-BG" smtClean="0"/>
              <a:pPr/>
              <a:t>19.5.2010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C8DC-D406-4743-A2EA-54CF8997D382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4B31FB-967F-4ECE-B5AE-CDADBC379A4C}" type="datetimeFigureOut">
              <a:rPr lang="bg-BG" smtClean="0"/>
              <a:pPr/>
              <a:t>19.5.2010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EC8DC-D406-4743-A2EA-54CF8997D382}" type="slidenum">
              <a:rPr lang="bg-BG" smtClean="0"/>
              <a:pPr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3042" y="3571876"/>
            <a:ext cx="5486400" cy="566738"/>
          </a:xfrm>
        </p:spPr>
        <p:txBody>
          <a:bodyPr>
            <a:normAutofit fontScale="90000"/>
          </a:bodyPr>
          <a:lstStyle/>
          <a:p>
            <a:pPr algn="just"/>
            <a:r>
              <a:rPr lang="bg-BG" dirty="0" smtClean="0"/>
              <a:t>   Тема:</a:t>
            </a:r>
            <a:r>
              <a:rPr lang="ru-RU" dirty="0" smtClean="0"/>
              <a:t>Контрол</a:t>
            </a:r>
            <a:r>
              <a:rPr lang="bg-BG" dirty="0" smtClean="0"/>
              <a:t>ни карти</a:t>
            </a:r>
            <a:r>
              <a:rPr lang="ru-RU" dirty="0" smtClean="0"/>
              <a:t> за стандартно отклонение</a:t>
            </a:r>
            <a:endParaRPr lang="bg-B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85918" y="4429132"/>
            <a:ext cx="5486400" cy="804862"/>
          </a:xfrm>
        </p:spPr>
        <p:txBody>
          <a:bodyPr>
            <a:normAutofit fontScale="92500" lnSpcReduction="20000"/>
          </a:bodyPr>
          <a:lstStyle/>
          <a:p>
            <a:pPr algn="just"/>
            <a:endParaRPr lang="bg-BG" dirty="0" smtClean="0"/>
          </a:p>
          <a:p>
            <a:pPr algn="just"/>
            <a:r>
              <a:rPr lang="bg-BG" sz="1800" dirty="0" smtClean="0"/>
              <a:t>                      Изготвил:Тобия Славов Карагьозов  </a:t>
            </a:r>
          </a:p>
          <a:p>
            <a:pPr algn="just"/>
            <a:r>
              <a:rPr lang="bg-BG" sz="1800" dirty="0" smtClean="0"/>
              <a:t> </a:t>
            </a:r>
            <a:r>
              <a:rPr lang="bg-BG" sz="1800" dirty="0" smtClean="0"/>
              <a:t>                              гр.44        №101205023</a:t>
            </a:r>
            <a:endParaRPr lang="bg-BG" sz="1800" dirty="0"/>
          </a:p>
        </p:txBody>
      </p:sp>
      <p:sp>
        <p:nvSpPr>
          <p:cNvPr id="6" name="Rectangle 5"/>
          <p:cNvSpPr/>
          <p:nvPr/>
        </p:nvSpPr>
        <p:spPr>
          <a:xfrm>
            <a:off x="571472" y="142852"/>
            <a:ext cx="8143932" cy="11430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pic>
        <p:nvPicPr>
          <p:cNvPr id="1025" name="Picture 1" descr="Documents_T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0" y="357143"/>
            <a:ext cx="561975" cy="5715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928794" y="64291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barU"/>
                <a:ea typeface="Times New Roman" pitchFamily="18" charset="0"/>
                <a:cs typeface="Times New Roman" pitchFamily="18" charset="0"/>
              </a:rPr>
              <a:t>              ТЕХНИЧЕСКИ УНИВЕРСИТЕТ – СОФИЯ</a:t>
            </a:r>
            <a:r>
              <a:rPr kumimoji="0" lang="bg-BG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bg-BG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2000232" y="5572140"/>
            <a:ext cx="5486400" cy="714380"/>
          </a:xfrm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"/>
          <p:cNvSpPr txBox="1">
            <a:spLocks noChangeArrowheads="1"/>
          </p:cNvSpPr>
          <p:nvPr/>
        </p:nvSpPr>
        <p:spPr bwMode="auto">
          <a:xfrm>
            <a:off x="304800" y="1214423"/>
            <a:ext cx="8458200" cy="680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bg-BG" sz="2400" b="1" dirty="0"/>
          </a:p>
          <a:p>
            <a:r>
              <a:rPr lang="bg-BG" sz="2400" b="1" dirty="0"/>
              <a:t> </a:t>
            </a:r>
            <a:r>
              <a:rPr lang="bg-BG" sz="3200" b="1" dirty="0">
                <a:solidFill>
                  <a:schemeClr val="accent2"/>
                </a:solidFill>
                <a:sym typeface="Wingdings 2" pitchFamily="18" charset="2"/>
              </a:rPr>
              <a:t></a:t>
            </a:r>
            <a:r>
              <a:rPr lang="bg-BG" sz="3200" b="1" dirty="0">
                <a:sym typeface="Wingdings 2" pitchFamily="18" charset="2"/>
              </a:rPr>
              <a:t> </a:t>
            </a:r>
            <a:r>
              <a:rPr lang="bg-BG" sz="3200" b="1" dirty="0"/>
              <a:t>Осигуряването и поддържането на </a:t>
            </a:r>
          </a:p>
          <a:p>
            <a:r>
              <a:rPr lang="bg-BG" sz="3200" b="1" dirty="0"/>
              <a:t>      процесите на приемливо и стабилно</a:t>
            </a:r>
          </a:p>
          <a:p>
            <a:r>
              <a:rPr lang="bg-BG" sz="3200" b="1" dirty="0"/>
              <a:t>      равнище.</a:t>
            </a:r>
          </a:p>
          <a:p>
            <a:r>
              <a:rPr lang="bg-BG" sz="3200" b="1" dirty="0" smtClean="0">
                <a:solidFill>
                  <a:schemeClr val="accent2"/>
                </a:solidFill>
                <a:sym typeface="Wingdings 2" pitchFamily="18" charset="2"/>
              </a:rPr>
              <a:t></a:t>
            </a:r>
            <a:r>
              <a:rPr lang="bg-BG" sz="3200" dirty="0" smtClean="0"/>
              <a:t> </a:t>
            </a:r>
            <a:r>
              <a:rPr lang="bg-BG" sz="3200" b="1" dirty="0"/>
              <a:t>Главен статистически инструмент за </a:t>
            </a:r>
          </a:p>
          <a:p>
            <a:r>
              <a:rPr lang="bg-BG" sz="3200" b="1" dirty="0"/>
              <a:t>     това е контролната карта</a:t>
            </a:r>
            <a:r>
              <a:rPr lang="bg-BG" sz="3200" b="1" dirty="0" smtClean="0"/>
              <a:t>.</a:t>
            </a:r>
            <a:endParaRPr lang="en-US" sz="3200" b="1" dirty="0" smtClean="0"/>
          </a:p>
          <a:p>
            <a:r>
              <a:rPr lang="bg-BG" sz="3200" b="1" dirty="0" smtClean="0">
                <a:solidFill>
                  <a:schemeClr val="accent2"/>
                </a:solidFill>
                <a:sym typeface="Wingdings 2" pitchFamily="18" charset="2"/>
              </a:rPr>
              <a:t> </a:t>
            </a:r>
            <a:r>
              <a:rPr lang="bg-BG" sz="3200" b="1" dirty="0" smtClean="0"/>
              <a:t>Използването на контролните карти и задълбоченият им анализ подпомагат по-доброто разбиране и усъвършенстване на процесите.</a:t>
            </a:r>
          </a:p>
          <a:p>
            <a:endParaRPr lang="bg-BG" sz="3200" b="1" dirty="0"/>
          </a:p>
          <a:p>
            <a:endParaRPr lang="bg-BG" sz="3200" b="1" dirty="0"/>
          </a:p>
          <a:p>
            <a:endParaRPr lang="bg-BG" sz="3200" dirty="0"/>
          </a:p>
          <a:p>
            <a:endParaRPr lang="bg-BG" sz="1400" dirty="0"/>
          </a:p>
          <a:p>
            <a:pPr>
              <a:buFontTx/>
              <a:buChar char="-"/>
            </a:pPr>
            <a:endParaRPr lang="en-US" sz="1400" dirty="0"/>
          </a:p>
        </p:txBody>
      </p:sp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1571604" y="214290"/>
            <a:ext cx="642942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bg-BG" sz="2800" b="1" dirty="0">
                <a:solidFill>
                  <a:srgbClr val="C00000"/>
                </a:solidFill>
              </a:rPr>
              <a:t>Цел на статистическото управление на</a:t>
            </a:r>
          </a:p>
          <a:p>
            <a:r>
              <a:rPr lang="bg-BG" sz="2800" b="1" dirty="0">
                <a:solidFill>
                  <a:srgbClr val="C00000"/>
                </a:solidFill>
              </a:rPr>
              <a:t>                       процесите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533400" y="142853"/>
            <a:ext cx="7896252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bg-BG" sz="2400" b="1" dirty="0">
                <a:solidFill>
                  <a:srgbClr val="771F28"/>
                </a:solidFill>
              </a:rPr>
              <a:t>                </a:t>
            </a:r>
            <a:r>
              <a:rPr lang="bg-BG" sz="2400" b="1" dirty="0"/>
              <a:t>Видове контролни карти</a:t>
            </a:r>
          </a:p>
          <a:p>
            <a:pPr marL="342900" indent="-342900"/>
            <a:endParaRPr lang="bg-BG" sz="2400" b="1" dirty="0">
              <a:solidFill>
                <a:srgbClr val="FF7C80"/>
              </a:solidFill>
            </a:endParaRPr>
          </a:p>
          <a:p>
            <a:pPr marL="342900" indent="-342900"/>
            <a:r>
              <a:rPr lang="bg-BG" sz="2400" b="1" dirty="0">
                <a:solidFill>
                  <a:schemeClr val="accent2"/>
                </a:solidFill>
              </a:rPr>
              <a:t>1.</a:t>
            </a:r>
            <a:r>
              <a:rPr lang="bg-BG" sz="2400" b="1" dirty="0"/>
              <a:t> Карти на средната стойност, размаха или стандартните отклонения.</a:t>
            </a:r>
          </a:p>
          <a:p>
            <a:pPr marL="342900" indent="-342900"/>
            <a:r>
              <a:rPr lang="bg-BG" sz="2400" b="1" dirty="0">
                <a:solidFill>
                  <a:schemeClr val="accent2"/>
                </a:solidFill>
              </a:rPr>
              <a:t>2. </a:t>
            </a:r>
            <a:r>
              <a:rPr lang="bg-BG" sz="2400" b="1" dirty="0"/>
              <a:t>Карта на индивидуалните стойности и размаха.</a:t>
            </a:r>
          </a:p>
          <a:p>
            <a:pPr marL="342900" indent="-342900"/>
            <a:r>
              <a:rPr lang="bg-BG" sz="2400" b="1" dirty="0">
                <a:solidFill>
                  <a:schemeClr val="accent2"/>
                </a:solidFill>
              </a:rPr>
              <a:t>3.</a:t>
            </a:r>
            <a:r>
              <a:rPr lang="bg-BG" sz="2400" b="1" dirty="0"/>
              <a:t>  Карта на медианите и размаха.</a:t>
            </a:r>
          </a:p>
          <a:p>
            <a:pPr marL="342900" indent="-342900"/>
            <a:endParaRPr lang="en-US" sz="3200" b="1" dirty="0">
              <a:solidFill>
                <a:srgbClr val="771F28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14348" y="3143248"/>
            <a:ext cx="77153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2000" b="1" dirty="0" smtClean="0"/>
              <a:t>          </a:t>
            </a:r>
            <a:r>
              <a:rPr lang="bg-BG" sz="2000" b="1" dirty="0" smtClean="0">
                <a:latin typeface="Corbel" pitchFamily="34" charset="0"/>
              </a:rPr>
              <a:t>Характеристики на признака в контролните карти</a:t>
            </a:r>
          </a:p>
          <a:p>
            <a:endParaRPr lang="en-US" sz="2000" b="1" dirty="0" smtClean="0">
              <a:latin typeface="Gill Sans MT" pitchFamily="34" charset="0"/>
            </a:endParaRPr>
          </a:p>
          <a:p>
            <a:r>
              <a:rPr lang="bg-BG" sz="2000" dirty="0" smtClean="0">
                <a:latin typeface="Corbel" pitchFamily="34" charset="0"/>
              </a:rPr>
              <a:t>   </a:t>
            </a:r>
            <a:r>
              <a:rPr lang="bg-BG" sz="2000" dirty="0" smtClean="0"/>
              <a:t>   </a:t>
            </a:r>
            <a:r>
              <a:rPr lang="bg-BG" sz="2000" dirty="0" smtClean="0">
                <a:latin typeface="Corbel" pitchFamily="34" charset="0"/>
              </a:rPr>
              <a:t> </a:t>
            </a:r>
            <a:r>
              <a:rPr lang="en-US" sz="2000" b="1" dirty="0" smtClean="0"/>
              <a:t>- </a:t>
            </a:r>
            <a:r>
              <a:rPr lang="bg-BG" sz="2000" b="1" dirty="0" smtClean="0"/>
              <a:t>средна стойност за подгрупата </a:t>
            </a:r>
            <a:r>
              <a:rPr lang="en-US" sz="2000" dirty="0" smtClean="0">
                <a:latin typeface="Gill Sans MT" pitchFamily="34" charset="0"/>
              </a:rPr>
              <a:t>  </a:t>
            </a:r>
            <a:r>
              <a:rPr lang="en-US" sz="2000" b="1" dirty="0" smtClean="0">
                <a:latin typeface="Gill Sans MT" pitchFamily="34" charset="0"/>
              </a:rPr>
              <a:t> </a:t>
            </a:r>
            <a:endParaRPr lang="bg-BG" sz="2000" b="1" dirty="0" smtClean="0"/>
          </a:p>
          <a:p>
            <a:endParaRPr lang="bg-BG" sz="2000" b="1" dirty="0" smtClean="0"/>
          </a:p>
          <a:p>
            <a:endParaRPr lang="en-US" sz="2000" b="1" dirty="0" smtClean="0"/>
          </a:p>
          <a:p>
            <a:r>
              <a:rPr lang="en-US" sz="2000" dirty="0" smtClean="0">
                <a:latin typeface="Gill Sans MT" pitchFamily="34" charset="0"/>
              </a:rPr>
              <a:t>  </a:t>
            </a:r>
            <a:r>
              <a:rPr lang="bg-BG" sz="2000" dirty="0" smtClean="0">
                <a:latin typeface="Corbel" pitchFamily="34" charset="0"/>
              </a:rPr>
              <a:t>   </a:t>
            </a:r>
            <a:r>
              <a:rPr lang="en-US" sz="2000" dirty="0" smtClean="0"/>
              <a:t>Xi</a:t>
            </a:r>
            <a:r>
              <a:rPr lang="bg-BG" sz="2000" dirty="0" smtClean="0"/>
              <a:t> </a:t>
            </a:r>
            <a:r>
              <a:rPr lang="en-US" sz="2000" dirty="0" smtClean="0"/>
              <a:t>- </a:t>
            </a:r>
            <a:r>
              <a:rPr lang="bg-BG" sz="2000" dirty="0" smtClean="0"/>
              <a:t>индивидуални стойности на измерваната  величина</a:t>
            </a:r>
          </a:p>
          <a:p>
            <a:r>
              <a:rPr lang="bg-BG" sz="2000" dirty="0" smtClean="0"/>
              <a:t>     </a:t>
            </a:r>
            <a:r>
              <a:rPr lang="en-US" sz="2000" dirty="0" smtClean="0"/>
              <a:t>n</a:t>
            </a:r>
            <a:r>
              <a:rPr lang="bg-BG" sz="2000" dirty="0" smtClean="0"/>
              <a:t> </a:t>
            </a:r>
            <a:r>
              <a:rPr lang="en-US" sz="2000" dirty="0" smtClean="0"/>
              <a:t>- </a:t>
            </a:r>
            <a:r>
              <a:rPr lang="bg-BG" sz="2000" dirty="0" smtClean="0"/>
              <a:t> обем на подгрупата / брой избрани наблюдения в подгрупата</a:t>
            </a:r>
            <a:r>
              <a:rPr lang="bg-BG" sz="2000" dirty="0" smtClean="0">
                <a:latin typeface="Corbel" pitchFamily="34" charset="0"/>
              </a:rPr>
              <a:t>/</a:t>
            </a:r>
            <a:endParaRPr lang="en-US" sz="2000" dirty="0" smtClean="0">
              <a:latin typeface="Gill Sans MT" pitchFamily="34" charset="0"/>
            </a:endParaRPr>
          </a:p>
          <a:p>
            <a:r>
              <a:rPr lang="en-US" sz="2000" dirty="0" smtClean="0">
                <a:latin typeface="Gill Sans MT" pitchFamily="34" charset="0"/>
              </a:rPr>
              <a:t>   </a:t>
            </a:r>
            <a:r>
              <a:rPr lang="bg-BG" sz="2000" dirty="0" smtClean="0"/>
              <a:t> </a:t>
            </a:r>
            <a:r>
              <a:rPr lang="en-US" sz="2000" b="1" dirty="0" smtClean="0">
                <a:solidFill>
                  <a:schemeClr val="accent2"/>
                </a:solidFill>
              </a:rPr>
              <a:t>R</a:t>
            </a:r>
            <a:r>
              <a:rPr lang="bg-BG" sz="2000" b="1" dirty="0" smtClean="0">
                <a:solidFill>
                  <a:schemeClr val="accent2"/>
                </a:solidFill>
              </a:rPr>
              <a:t> </a:t>
            </a:r>
            <a:r>
              <a:rPr lang="en-US" sz="2000" b="1" dirty="0" smtClean="0"/>
              <a:t>- </a:t>
            </a:r>
            <a:r>
              <a:rPr lang="bg-BG" sz="2000" b="1" dirty="0" smtClean="0"/>
              <a:t>размах на подгрупата </a:t>
            </a:r>
            <a:r>
              <a:rPr lang="bg-BG" sz="2000" dirty="0" smtClean="0"/>
              <a:t>/разлика между максималната и минималната  стойност на признака/ </a:t>
            </a:r>
            <a:r>
              <a:rPr lang="en-US" sz="2000" dirty="0" smtClean="0"/>
              <a:t> </a:t>
            </a:r>
            <a:r>
              <a:rPr lang="en-US" sz="2000" b="1" dirty="0" smtClean="0">
                <a:solidFill>
                  <a:schemeClr val="hlink"/>
                </a:solidFill>
                <a:latin typeface="Gill Sans MT" pitchFamily="34" charset="0"/>
              </a:rPr>
              <a:t>R=</a:t>
            </a:r>
            <a:r>
              <a:rPr lang="en-US" sz="2000" b="1" dirty="0" err="1" smtClean="0">
                <a:solidFill>
                  <a:schemeClr val="hlink"/>
                </a:solidFill>
                <a:latin typeface="Gill Sans MT" pitchFamily="34" charset="0"/>
              </a:rPr>
              <a:t>Xmax-Xmin</a:t>
            </a:r>
            <a:endParaRPr lang="bg-BG" sz="2000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3643314"/>
            <a:ext cx="2667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228600" y="519112"/>
            <a:ext cx="8839200" cy="3447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g-BG" sz="2400" b="1" dirty="0" smtClean="0">
                <a:solidFill>
                  <a:schemeClr val="accent2"/>
                </a:solidFill>
              </a:rPr>
              <a:t>σ/</a:t>
            </a:r>
            <a:r>
              <a:rPr lang="en-US" sz="2400" b="1" dirty="0">
                <a:solidFill>
                  <a:schemeClr val="accent2"/>
                </a:solidFill>
              </a:rPr>
              <a:t>S/</a:t>
            </a:r>
            <a:r>
              <a:rPr lang="bg-BG" sz="2400" b="1" dirty="0">
                <a:solidFill>
                  <a:srgbClr val="FF7C80"/>
                </a:solidFill>
              </a:rPr>
              <a:t> </a:t>
            </a:r>
            <a:r>
              <a:rPr lang="en-US" sz="2000" b="1" dirty="0"/>
              <a:t>- </a:t>
            </a:r>
            <a:r>
              <a:rPr lang="bg-BG" sz="2000" b="1" dirty="0"/>
              <a:t>средноквадратично отклонение</a:t>
            </a:r>
          </a:p>
          <a:p>
            <a:endParaRPr lang="bg-BG" sz="2000" b="1" dirty="0"/>
          </a:p>
          <a:p>
            <a:endParaRPr lang="bg-BG" sz="2000" b="1" dirty="0"/>
          </a:p>
          <a:p>
            <a:r>
              <a:rPr lang="bg-BG" b="1" dirty="0"/>
              <a:t>    </a:t>
            </a:r>
            <a:r>
              <a:rPr lang="bg-BG" b="1" dirty="0">
                <a:solidFill>
                  <a:srgbClr val="FF7C80"/>
                </a:solidFill>
              </a:rPr>
              <a:t> </a:t>
            </a:r>
            <a:r>
              <a:rPr lang="bg-BG" b="1" dirty="0">
                <a:solidFill>
                  <a:schemeClr val="accent2"/>
                </a:solidFill>
              </a:rPr>
              <a:t>Ме</a:t>
            </a:r>
            <a:r>
              <a:rPr lang="bg-BG" b="1" dirty="0">
                <a:solidFill>
                  <a:srgbClr val="FF7C80"/>
                </a:solidFill>
              </a:rPr>
              <a:t> </a:t>
            </a:r>
            <a:r>
              <a:rPr lang="bg-BG" b="1" dirty="0"/>
              <a:t>- медиана на подгрупата</a:t>
            </a:r>
          </a:p>
          <a:p>
            <a:r>
              <a:rPr lang="bg-BG" sz="2000" dirty="0"/>
              <a:t>За подгрупа с обем </a:t>
            </a:r>
            <a:r>
              <a:rPr lang="en-US" sz="2000" dirty="0"/>
              <a:t>n</a:t>
            </a:r>
            <a:r>
              <a:rPr lang="bg-BG" sz="2000" dirty="0"/>
              <a:t>, стойностите на която </a:t>
            </a:r>
            <a:r>
              <a:rPr lang="en-US" sz="2000" dirty="0"/>
              <a:t>Xi</a:t>
            </a:r>
            <a:r>
              <a:rPr lang="bg-BG" sz="2000" dirty="0"/>
              <a:t> са подредени във възходящ или низходящ ред, медианата е централната стойност, ако </a:t>
            </a:r>
            <a:r>
              <a:rPr lang="en-US" sz="2000" dirty="0"/>
              <a:t>n </a:t>
            </a:r>
            <a:r>
              <a:rPr lang="bg-BG" sz="2000" dirty="0"/>
              <a:t>е нечетно, или средното на двете централни стойности, ако </a:t>
            </a:r>
            <a:r>
              <a:rPr lang="en-US" sz="2000" dirty="0"/>
              <a:t>n </a:t>
            </a:r>
            <a:r>
              <a:rPr lang="bg-BG" sz="2000" dirty="0"/>
              <a:t>е четно.</a:t>
            </a:r>
            <a:endParaRPr lang="en-US" sz="2000" dirty="0"/>
          </a:p>
          <a:p>
            <a:r>
              <a:rPr lang="en-US" sz="2000" b="1" dirty="0">
                <a:latin typeface="Gill Sans MT" pitchFamily="34" charset="0"/>
              </a:rPr>
              <a:t> </a:t>
            </a:r>
            <a:endParaRPr lang="bg-BG" sz="2000" b="1" dirty="0">
              <a:latin typeface="Corbel" pitchFamily="34" charset="0"/>
            </a:endParaRPr>
          </a:p>
          <a:p>
            <a:endParaRPr lang="bg-BG" sz="2000" dirty="0">
              <a:latin typeface="Corbel" pitchFamily="34" charset="0"/>
            </a:endParaRPr>
          </a:p>
          <a:p>
            <a:endParaRPr lang="bg-BG" dirty="0">
              <a:latin typeface="Corbel" pitchFamily="34" charset="0"/>
            </a:endParaRPr>
          </a:p>
          <a:p>
            <a:endParaRPr lang="en-US" dirty="0">
              <a:latin typeface="Gill Sans MT" pitchFamily="34" charset="0"/>
            </a:endParaRPr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500042"/>
            <a:ext cx="2676525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2857496"/>
            <a:ext cx="7143800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95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04800" y="785795"/>
            <a:ext cx="8839200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bg-BG" sz="2800" b="1" dirty="0" smtClean="0"/>
              <a:t>              </a:t>
            </a:r>
            <a:r>
              <a:rPr lang="en-US" sz="2800" b="1" dirty="0" smtClean="0"/>
              <a:t> </a:t>
            </a:r>
            <a:r>
              <a:rPr lang="bg-BG" b="1" dirty="0"/>
              <a:t>Употреба на контролните карти на </a:t>
            </a:r>
            <a:r>
              <a:rPr lang="en-US" b="1" dirty="0" err="1"/>
              <a:t>Shewhart</a:t>
            </a:r>
            <a:endParaRPr lang="bg-BG" b="1" dirty="0"/>
          </a:p>
          <a:p>
            <a:r>
              <a:rPr lang="bg-BG" b="1" dirty="0"/>
              <a:t> </a:t>
            </a:r>
          </a:p>
          <a:p>
            <a:r>
              <a:rPr lang="bg-BG" b="1" dirty="0"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bg-BG" b="1" dirty="0">
                <a:solidFill>
                  <a:schemeClr val="accent2"/>
                </a:solidFill>
                <a:latin typeface="Microsoft Sans Serif" pitchFamily="34" charset="0"/>
                <a:cs typeface="Microsoft Sans Serif" pitchFamily="34" charset="0"/>
              </a:rPr>
              <a:t>● </a:t>
            </a:r>
            <a:r>
              <a:rPr lang="bg-BG" b="1" dirty="0"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bg-BG" b="1" dirty="0"/>
              <a:t>Обикновено се използват </a:t>
            </a:r>
            <a:r>
              <a:rPr lang="bg-BG" b="1" i="1" dirty="0"/>
              <a:t>граници  ±2σ и  ±3σ, </a:t>
            </a:r>
            <a:r>
              <a:rPr lang="bg-BG" b="1" dirty="0"/>
              <a:t>базирани на определен  брой  точно повторени измервания.</a:t>
            </a:r>
          </a:p>
          <a:p>
            <a:r>
              <a:rPr lang="bg-BG" b="1" dirty="0">
                <a:solidFill>
                  <a:schemeClr val="accent2"/>
                </a:solidFill>
              </a:rPr>
              <a:t> </a:t>
            </a:r>
            <a:r>
              <a:rPr lang="bg-BG" b="1" dirty="0">
                <a:solidFill>
                  <a:schemeClr val="accent2"/>
                </a:solidFill>
                <a:latin typeface="Microsoft Sans Serif" pitchFamily="34" charset="0"/>
                <a:cs typeface="Microsoft Sans Serif" pitchFamily="34" charset="0"/>
              </a:rPr>
              <a:t>●</a:t>
            </a:r>
            <a:r>
              <a:rPr lang="bg-BG" b="1" dirty="0">
                <a:solidFill>
                  <a:srgbClr val="FF7C80"/>
                </a:solidFill>
              </a:rPr>
              <a:t> </a:t>
            </a:r>
            <a:r>
              <a:rPr lang="bg-BG" b="1" i="1" dirty="0"/>
              <a:t>“Границите на действие”</a:t>
            </a:r>
            <a:r>
              <a:rPr lang="bg-BG" b="1" dirty="0"/>
              <a:t> ±3σ указват, че 99,7%  от стойностите попадат в  този интервал, т.е. процесът е в статистическо управляемо състояние.</a:t>
            </a:r>
          </a:p>
          <a:p>
            <a:r>
              <a:rPr lang="bg-BG" b="1" dirty="0">
                <a:solidFill>
                  <a:srgbClr val="FF7C80"/>
                </a:solidFill>
              </a:rPr>
              <a:t> </a:t>
            </a:r>
            <a:r>
              <a:rPr lang="bg-BG" b="1" dirty="0">
                <a:solidFill>
                  <a:schemeClr val="accent2"/>
                </a:solidFill>
              </a:rPr>
              <a:t>●</a:t>
            </a:r>
            <a:r>
              <a:rPr lang="bg-BG" b="1" dirty="0">
                <a:solidFill>
                  <a:srgbClr val="FF7C80"/>
                </a:solidFill>
              </a:rPr>
              <a:t> </a:t>
            </a:r>
            <a:r>
              <a:rPr lang="bg-BG" b="1" i="1" dirty="0"/>
              <a:t>“Предупредителните граници”</a:t>
            </a:r>
            <a:r>
              <a:rPr lang="bg-BG" b="1" dirty="0"/>
              <a:t> ±2σ  служат за  указване на опасна ситуация за изхода на процеса  от състоянието на статистическа  управляемост.</a:t>
            </a:r>
            <a:endParaRPr lang="en-US" b="1" dirty="0"/>
          </a:p>
          <a:p>
            <a:r>
              <a:rPr lang="bg-BG" b="1" dirty="0"/>
              <a:t> </a:t>
            </a:r>
            <a:endParaRPr lang="en-US" b="1" dirty="0"/>
          </a:p>
        </p:txBody>
      </p:sp>
      <p:sp>
        <p:nvSpPr>
          <p:cNvPr id="3" name="Rectangle 2"/>
          <p:cNvSpPr/>
          <p:nvPr/>
        </p:nvSpPr>
        <p:spPr>
          <a:xfrm>
            <a:off x="2428860" y="285728"/>
            <a:ext cx="314828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400" b="1" dirty="0" smtClean="0">
                <a:solidFill>
                  <a:srgbClr val="C00000"/>
                </a:solidFill>
              </a:rPr>
              <a:t>Контролни карти         на      </a:t>
            </a:r>
            <a:r>
              <a:rPr lang="en-US" sz="1400" b="1" dirty="0" err="1" smtClean="0">
                <a:solidFill>
                  <a:srgbClr val="C00000"/>
                </a:solidFill>
              </a:rPr>
              <a:t>Shewhart</a:t>
            </a:r>
            <a:endParaRPr lang="bg-BG" sz="1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/>
          <a:stretch>
            <a:fillRect/>
          </a:stretch>
        </p:blipFill>
        <p:spPr>
          <a:xfrm>
            <a:off x="1133686" y="3286124"/>
            <a:ext cx="7151802" cy="33575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85786" y="142852"/>
            <a:ext cx="79296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Графично представяне на резултатите от измерванията</a:t>
            </a:r>
            <a:endParaRPr lang="bg-BG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928670"/>
            <a:ext cx="1897079" cy="2188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42844" y="571480"/>
            <a:ext cx="1895492" cy="2500330"/>
          </a:xfrm>
          <a:prstGeom prst="rect">
            <a:avLst/>
          </a:prstGeom>
        </p:spPr>
        <p:txBody>
          <a:bodyPr numCol="1"/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bg-BG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     Една точка </a:t>
            </a:r>
            <a:r>
              <a:rPr kumimoji="0" lang="bg-BG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извън границите</a:t>
            </a:r>
            <a:r>
              <a:rPr kumimoji="0" lang="bg-BG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7C8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bg-BG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±3σ</a:t>
            </a:r>
            <a:r>
              <a:rPr kumimoji="0" lang="bg-BG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- изисква се </a:t>
            </a:r>
            <a:r>
              <a:rPr kumimoji="0" lang="bg-BG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незабавно</a:t>
            </a:r>
            <a:r>
              <a:rPr kumimoji="0" lang="bg-BG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7C8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bg-BG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действие</a:t>
            </a:r>
            <a:r>
              <a:rPr kumimoji="0" lang="bg-BG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 докато процесът е още под контрол. 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bg-BG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     Изм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</a:t>
            </a:r>
            <a:r>
              <a:rPr kumimoji="0" lang="bg-BG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рванията трябва да се прекратят, докато причината за нарушаване на границите се идентифицира и коригира</a:t>
            </a:r>
            <a:r>
              <a:rPr kumimoji="0" lang="bg-BG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 </a:t>
            </a:r>
            <a:endParaRPr kumimoji="0" lang="en-US" sz="19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858016" y="857232"/>
            <a:ext cx="2071702" cy="2308964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4643438" y="1071546"/>
            <a:ext cx="185737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200" b="1" dirty="0" smtClean="0">
                <a:solidFill>
                  <a:schemeClr val="accent2"/>
                </a:solidFill>
                <a:latin typeface="Arial" charset="0"/>
              </a:rPr>
              <a:t>Извън границите</a:t>
            </a:r>
            <a:r>
              <a:rPr lang="bg-BG" sz="1200" b="1" dirty="0" smtClean="0">
                <a:solidFill>
                  <a:srgbClr val="FF7C80"/>
                </a:solidFill>
                <a:latin typeface="Arial" charset="0"/>
              </a:rPr>
              <a:t> </a:t>
            </a:r>
            <a:r>
              <a:rPr lang="bg-BG" sz="1200" b="1" dirty="0" smtClean="0">
                <a:solidFill>
                  <a:schemeClr val="accent2"/>
                </a:solidFill>
                <a:latin typeface="Arial" charset="0"/>
              </a:rPr>
              <a:t>±2σ</a:t>
            </a:r>
            <a:r>
              <a:rPr lang="bg-BG" sz="1200" b="1" dirty="0" smtClean="0">
                <a:latin typeface="Arial" charset="0"/>
              </a:rPr>
              <a:t> – ситуацията се нуждае от  внимателно наблюдение</a:t>
            </a:r>
            <a:r>
              <a:rPr lang="bg-BG" b="1" dirty="0" smtClean="0">
                <a:latin typeface="Arial" charset="0"/>
              </a:rPr>
              <a:t>.</a:t>
            </a:r>
            <a:endParaRPr lang="en-US" b="1" dirty="0" smtClean="0">
              <a:latin typeface="Arial" charset="0"/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14546" y="3714752"/>
            <a:ext cx="1920831" cy="2166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500034" y="4214818"/>
            <a:ext cx="14287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200" b="1" dirty="0" smtClean="0">
                <a:latin typeface="Arial" charset="0"/>
              </a:rPr>
              <a:t>Две от три последователни точки  са в зона ±2σ или извън нея</a:t>
            </a:r>
            <a:endParaRPr lang="bg-BG" sz="1200" dirty="0"/>
          </a:p>
        </p:txBody>
      </p:sp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6929454" y="3786190"/>
            <a:ext cx="2000264" cy="209550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572000" y="3714752"/>
            <a:ext cx="207168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200" b="1" dirty="0" smtClean="0">
                <a:latin typeface="Arial" charset="0"/>
              </a:rPr>
              <a:t>Девет точки подред са от едната страна на целевата линия. Това може да е индикация за изместване на средната стойност. Работата може да продължи, но причината за промяната трябва да се идентифицира и границите да се променят, ако се налага.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1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5720" y="571480"/>
            <a:ext cx="8358246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bg-BG" sz="2800" b="1" dirty="0" smtClean="0">
                <a:latin typeface="Arial" charset="0"/>
              </a:rPr>
              <a:t>   </a:t>
            </a:r>
            <a:r>
              <a:rPr lang="bg-BG" sz="2800" b="1" dirty="0" smtClean="0">
                <a:solidFill>
                  <a:srgbClr val="FF0000"/>
                </a:solidFill>
                <a:latin typeface="Arial" charset="0"/>
              </a:rPr>
              <a:t>Потенциалните проблеми могат да</a:t>
            </a:r>
            <a:r>
              <a:rPr lang="en-US" sz="2800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bg-BG" sz="2800" b="1" dirty="0" smtClean="0">
                <a:solidFill>
                  <a:srgbClr val="FF0000"/>
                </a:solidFill>
                <a:latin typeface="Arial" charset="0"/>
              </a:rPr>
              <a:t> се предотвратят с превантивни действия</a:t>
            </a:r>
          </a:p>
          <a:p>
            <a:pPr algn="just">
              <a:lnSpc>
                <a:spcPct val="90000"/>
              </a:lnSpc>
            </a:pPr>
            <a:r>
              <a:rPr lang="bg-BG" sz="2800" b="1" dirty="0" smtClean="0">
                <a:solidFill>
                  <a:srgbClr val="FF0000"/>
                </a:solidFill>
                <a:latin typeface="Arial" charset="0"/>
              </a:rPr>
              <a:t>   Контролните карти са лесни за употреба и интерпретация</a:t>
            </a:r>
          </a:p>
          <a:p>
            <a:pPr algn="just">
              <a:lnSpc>
                <a:spcPct val="90000"/>
              </a:lnSpc>
            </a:pPr>
            <a:r>
              <a:rPr lang="bg-BG" sz="2800" b="1" dirty="0" smtClean="0">
                <a:solidFill>
                  <a:srgbClr val="FF0000"/>
                </a:solidFill>
                <a:latin typeface="Arial" charset="0"/>
              </a:rPr>
              <a:t>   Контролните карти са приложими към различни системи</a:t>
            </a:r>
            <a:endParaRPr lang="en-US" sz="2800" b="1" dirty="0" smtClean="0">
              <a:solidFill>
                <a:srgbClr val="FF0000"/>
              </a:solidFill>
              <a:latin typeface="Arial" charset="0"/>
            </a:endParaRPr>
          </a:p>
          <a:p>
            <a:pPr algn="just">
              <a:lnSpc>
                <a:spcPct val="90000"/>
              </a:lnSpc>
            </a:pPr>
            <a:r>
              <a:rPr lang="bg-BG" sz="2800" b="1" dirty="0" smtClean="0">
                <a:solidFill>
                  <a:srgbClr val="FF0000"/>
                </a:solidFill>
                <a:latin typeface="Arial" charset="0"/>
              </a:rPr>
              <a:t>   Параметрите на процеса се определят с голяма достовернос</a:t>
            </a:r>
            <a:endParaRPr lang="bg-BG" sz="2800" dirty="0">
              <a:solidFill>
                <a:srgbClr val="FF0000"/>
              </a:solidFill>
            </a:endParaRPr>
          </a:p>
        </p:txBody>
      </p:sp>
      <p:pic>
        <p:nvPicPr>
          <p:cNvPr id="4" name="Picture 3" descr="Jellyfis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454</Words>
  <Application>Microsoft Office PowerPoint</Application>
  <PresentationFormat>On-screen Show (4:3)</PresentationFormat>
  <Paragraphs>62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   Тема:Контролни карти за стандартно отклонение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sony</dc:creator>
  <cp:lastModifiedBy>sony</cp:lastModifiedBy>
  <cp:revision>12</cp:revision>
  <dcterms:created xsi:type="dcterms:W3CDTF">2010-05-09T22:21:03Z</dcterms:created>
  <dcterms:modified xsi:type="dcterms:W3CDTF">2010-05-19T07:47:16Z</dcterms:modified>
</cp:coreProperties>
</file>