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layout7.xml" ContentType="application/vnd.openxmlformats-officedocument.drawingml.diagramLayout+xml"/>
  <Override PartName="/ppt/diagrams/data8.xml" ContentType="application/vnd.openxmlformats-officedocument.drawingml.diagramData+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76" autoAdjust="0"/>
    <p:restoredTop sz="94660"/>
  </p:normalViewPr>
  <p:slideViewPr>
    <p:cSldViewPr>
      <p:cViewPr varScale="1">
        <p:scale>
          <a:sx n="70" d="100"/>
          <a:sy n="70" d="100"/>
        </p:scale>
        <p:origin x="-136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77994-EB31-468D-8184-3256296C2DD7}" type="doc">
      <dgm:prSet loTypeId="urn:microsoft.com/office/officeart/2005/8/layout/vList5" loCatId="list" qsTypeId="urn:microsoft.com/office/officeart/2005/8/quickstyle/simple4" qsCatId="simple" csTypeId="urn:microsoft.com/office/officeart/2005/8/colors/accent1_2" csCatId="accent1"/>
      <dgm:spPr/>
      <dgm:t>
        <a:bodyPr/>
        <a:lstStyle/>
        <a:p>
          <a:endParaRPr lang="en-US"/>
        </a:p>
      </dgm:t>
    </dgm:pt>
    <dgm:pt modelId="{870403EF-4C72-4556-91B1-FC6FC774A4A4}">
      <dgm:prSet/>
      <dgm:spPr/>
      <dgm:t>
        <a:bodyPr/>
        <a:lstStyle/>
        <a:p>
          <a:pPr rtl="0"/>
          <a:r>
            <a:rPr lang="en-US" b="0" baseline="0" dirty="0" smtClean="0"/>
            <a:t>1.</a:t>
          </a:r>
          <a:r>
            <a:rPr lang="bg-BG" b="0" baseline="0" dirty="0" smtClean="0"/>
            <a:t> Три точков процес.</a:t>
          </a:r>
          <a:r>
            <a:rPr lang="en-US" b="0" baseline="0" dirty="0" smtClean="0"/>
            <a:t/>
          </a:r>
          <a:br>
            <a:rPr lang="en-US" b="0" baseline="0" dirty="0" smtClean="0"/>
          </a:br>
          <a:endParaRPr lang="en-US" b="0" baseline="0" dirty="0"/>
        </a:p>
      </dgm:t>
    </dgm:pt>
    <dgm:pt modelId="{32FE251C-0193-41E3-86A8-CF33FAC196D9}" type="parTrans" cxnId="{187DED8A-AABA-4308-B278-9C7A630EDA83}">
      <dgm:prSet/>
      <dgm:spPr/>
      <dgm:t>
        <a:bodyPr/>
        <a:lstStyle/>
        <a:p>
          <a:endParaRPr lang="en-US"/>
        </a:p>
      </dgm:t>
    </dgm:pt>
    <dgm:pt modelId="{25386EAF-A239-4838-80D5-7B6EF64A7ACD}" type="sibTrans" cxnId="{187DED8A-AABA-4308-B278-9C7A630EDA83}">
      <dgm:prSet/>
      <dgm:spPr/>
      <dgm:t>
        <a:bodyPr/>
        <a:lstStyle/>
        <a:p>
          <a:endParaRPr lang="en-US"/>
        </a:p>
      </dgm:t>
    </dgm:pt>
    <dgm:pt modelId="{65E86815-1223-4252-99B2-49CDF1740096}" type="pres">
      <dgm:prSet presAssocID="{95277994-EB31-468D-8184-3256296C2DD7}" presName="Name0" presStyleCnt="0">
        <dgm:presLayoutVars>
          <dgm:dir/>
          <dgm:animLvl val="lvl"/>
          <dgm:resizeHandles val="exact"/>
        </dgm:presLayoutVars>
      </dgm:prSet>
      <dgm:spPr/>
    </dgm:pt>
    <dgm:pt modelId="{CAF52D5F-873D-4602-8E96-424BA4C02A0E}" type="pres">
      <dgm:prSet presAssocID="{870403EF-4C72-4556-91B1-FC6FC774A4A4}" presName="linNode" presStyleCnt="0"/>
      <dgm:spPr/>
    </dgm:pt>
    <dgm:pt modelId="{9A388734-CC0A-4144-9E25-840EB223A04A}" type="pres">
      <dgm:prSet presAssocID="{870403EF-4C72-4556-91B1-FC6FC774A4A4}" presName="parentText" presStyleLbl="node1" presStyleIdx="0" presStyleCnt="1">
        <dgm:presLayoutVars>
          <dgm:chMax val="1"/>
          <dgm:bulletEnabled val="1"/>
        </dgm:presLayoutVars>
      </dgm:prSet>
      <dgm:spPr/>
    </dgm:pt>
  </dgm:ptLst>
  <dgm:cxnLst>
    <dgm:cxn modelId="{187DED8A-AABA-4308-B278-9C7A630EDA83}" srcId="{95277994-EB31-468D-8184-3256296C2DD7}" destId="{870403EF-4C72-4556-91B1-FC6FC774A4A4}" srcOrd="0" destOrd="0" parTransId="{32FE251C-0193-41E3-86A8-CF33FAC196D9}" sibTransId="{25386EAF-A239-4838-80D5-7B6EF64A7ACD}"/>
    <dgm:cxn modelId="{4762D431-0122-4CC2-821F-39CF53B16CD9}" type="presOf" srcId="{95277994-EB31-468D-8184-3256296C2DD7}" destId="{65E86815-1223-4252-99B2-49CDF1740096}" srcOrd="0" destOrd="0" presId="urn:microsoft.com/office/officeart/2005/8/layout/vList5"/>
    <dgm:cxn modelId="{3D2CB4BB-2D79-435E-AF24-8822328496C5}" type="presOf" srcId="{870403EF-4C72-4556-91B1-FC6FC774A4A4}" destId="{9A388734-CC0A-4144-9E25-840EB223A04A}" srcOrd="0" destOrd="0" presId="urn:microsoft.com/office/officeart/2005/8/layout/vList5"/>
    <dgm:cxn modelId="{D22DC25C-73D7-4683-A564-284E8C66724A}" type="presParOf" srcId="{65E86815-1223-4252-99B2-49CDF1740096}" destId="{CAF52D5F-873D-4602-8E96-424BA4C02A0E}" srcOrd="0" destOrd="0" presId="urn:microsoft.com/office/officeart/2005/8/layout/vList5"/>
    <dgm:cxn modelId="{21370FF3-BA5E-4905-B2B7-8135DB5604D5}" type="presParOf" srcId="{CAF52D5F-873D-4602-8E96-424BA4C02A0E}" destId="{9A388734-CC0A-4144-9E25-840EB223A04A}" srcOrd="0"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411EA80B-5997-450D-9DD4-11F5118BEA59}"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5F05282-5848-4B44-BF2C-DF07B4583887}">
      <dgm:prSet/>
      <dgm:spPr/>
      <dgm:t>
        <a:bodyPr/>
        <a:lstStyle/>
        <a:p>
          <a:pPr rtl="0"/>
          <a:r>
            <a:rPr lang="bg-BG" dirty="0" smtClean="0"/>
            <a:t>Фигура 9.10 показва определен изходен отговор от 3 променливи процеса ,които работят по едно и също време. От тази таблица всички 3 процеса са  периодични и с изминаване на времето отговорите стават все по-близки.</a:t>
          </a:r>
          <a:endParaRPr lang="en-US" dirty="0"/>
        </a:p>
      </dgm:t>
    </dgm:pt>
    <dgm:pt modelId="{DDC7C9B4-40CE-4610-9735-FFBA194F1C05}" type="parTrans" cxnId="{CD76A208-50C7-4122-878F-3A4F79BDBD55}">
      <dgm:prSet/>
      <dgm:spPr/>
      <dgm:t>
        <a:bodyPr/>
        <a:lstStyle/>
        <a:p>
          <a:endParaRPr lang="en-US"/>
        </a:p>
      </dgm:t>
    </dgm:pt>
    <dgm:pt modelId="{C6A91FD6-3094-4846-A3F8-1320A14A34A6}" type="sibTrans" cxnId="{CD76A208-50C7-4122-878F-3A4F79BDBD55}">
      <dgm:prSet/>
      <dgm:spPr/>
      <dgm:t>
        <a:bodyPr/>
        <a:lstStyle/>
        <a:p>
          <a:endParaRPr lang="en-US"/>
        </a:p>
      </dgm:t>
    </dgm:pt>
    <dgm:pt modelId="{D12D8F67-36A9-4552-9B15-ECB78CFD293C}" type="pres">
      <dgm:prSet presAssocID="{411EA80B-5997-450D-9DD4-11F5118BEA59}" presName="Name0" presStyleCnt="0">
        <dgm:presLayoutVars>
          <dgm:dir/>
          <dgm:animLvl val="lvl"/>
          <dgm:resizeHandles val="exact"/>
        </dgm:presLayoutVars>
      </dgm:prSet>
      <dgm:spPr/>
    </dgm:pt>
    <dgm:pt modelId="{0C9BE457-1A76-4B30-A227-15BFA2780F0E}" type="pres">
      <dgm:prSet presAssocID="{65F05282-5848-4B44-BF2C-DF07B4583887}" presName="linNode" presStyleCnt="0"/>
      <dgm:spPr/>
    </dgm:pt>
    <dgm:pt modelId="{640F8098-1CEA-412B-8D45-D937CBEB37FE}" type="pres">
      <dgm:prSet presAssocID="{65F05282-5848-4B44-BF2C-DF07B4583887}" presName="parentText" presStyleLbl="node1" presStyleIdx="0" presStyleCnt="1" custScaleX="272109">
        <dgm:presLayoutVars>
          <dgm:chMax val="1"/>
          <dgm:bulletEnabled val="1"/>
        </dgm:presLayoutVars>
      </dgm:prSet>
      <dgm:spPr/>
    </dgm:pt>
  </dgm:ptLst>
  <dgm:cxnLst>
    <dgm:cxn modelId="{CD76A208-50C7-4122-878F-3A4F79BDBD55}" srcId="{411EA80B-5997-450D-9DD4-11F5118BEA59}" destId="{65F05282-5848-4B44-BF2C-DF07B4583887}" srcOrd="0" destOrd="0" parTransId="{DDC7C9B4-40CE-4610-9735-FFBA194F1C05}" sibTransId="{C6A91FD6-3094-4846-A3F8-1320A14A34A6}"/>
    <dgm:cxn modelId="{4A246BFA-CCFB-4940-86DC-D317B5A44F28}" type="presOf" srcId="{65F05282-5848-4B44-BF2C-DF07B4583887}" destId="{640F8098-1CEA-412B-8D45-D937CBEB37FE}" srcOrd="0" destOrd="0" presId="urn:microsoft.com/office/officeart/2005/8/layout/vList5"/>
    <dgm:cxn modelId="{17B3463D-862A-4DD0-B8AE-0B0D03034011}" type="presOf" srcId="{411EA80B-5997-450D-9DD4-11F5118BEA59}" destId="{D12D8F67-36A9-4552-9B15-ECB78CFD293C}" srcOrd="0" destOrd="0" presId="urn:microsoft.com/office/officeart/2005/8/layout/vList5"/>
    <dgm:cxn modelId="{C70613E9-A743-44D5-B3F1-9969DA00D496}" type="presParOf" srcId="{D12D8F67-36A9-4552-9B15-ECB78CFD293C}" destId="{0C9BE457-1A76-4B30-A227-15BFA2780F0E}" srcOrd="0" destOrd="0" presId="urn:microsoft.com/office/officeart/2005/8/layout/vList5"/>
    <dgm:cxn modelId="{A0FF5653-DCAB-496E-AF3E-25F4E422CC85}" type="presParOf" srcId="{0C9BE457-1A76-4B30-A227-15BFA2780F0E}" destId="{640F8098-1CEA-412B-8D45-D937CBEB37FE}" srcOrd="0"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5DD8A30F-772B-494C-A3FD-B6F03E96C554}"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en-US"/>
        </a:p>
      </dgm:t>
    </dgm:pt>
    <dgm:pt modelId="{5AEFB9A2-B0E7-489A-80A1-BAC330D83C60}">
      <dgm:prSet/>
      <dgm:spPr/>
      <dgm:t>
        <a:bodyPr/>
        <a:lstStyle/>
        <a:p>
          <a:pPr rtl="0"/>
          <a:r>
            <a:rPr lang="bg-BG" b="0" baseline="0" dirty="0" smtClean="0"/>
            <a:t>Фиг. 9.10</a:t>
          </a:r>
          <a:r>
            <a:rPr lang="en-US" b="0" baseline="0" dirty="0" smtClean="0"/>
            <a:t/>
          </a:r>
          <a:br>
            <a:rPr lang="en-US" b="0" baseline="0" dirty="0" smtClean="0"/>
          </a:br>
          <a:endParaRPr lang="en-US" b="0" baseline="0" dirty="0"/>
        </a:p>
      </dgm:t>
    </dgm:pt>
    <dgm:pt modelId="{A3E305BC-46D8-4840-85C2-0A82D7B95CF7}" type="parTrans" cxnId="{B7F4A872-EB73-42AF-B9F1-FCAE0AEB8CFF}">
      <dgm:prSet/>
      <dgm:spPr/>
      <dgm:t>
        <a:bodyPr/>
        <a:lstStyle/>
        <a:p>
          <a:endParaRPr lang="en-US"/>
        </a:p>
      </dgm:t>
    </dgm:pt>
    <dgm:pt modelId="{D640A492-A599-4269-A259-139CA8917016}" type="sibTrans" cxnId="{B7F4A872-EB73-42AF-B9F1-FCAE0AEB8CFF}">
      <dgm:prSet/>
      <dgm:spPr/>
      <dgm:t>
        <a:bodyPr/>
        <a:lstStyle/>
        <a:p>
          <a:endParaRPr lang="en-US"/>
        </a:p>
      </dgm:t>
    </dgm:pt>
    <dgm:pt modelId="{0DB0E1AF-6630-463C-B1A3-623D864C7895}" type="pres">
      <dgm:prSet presAssocID="{5DD8A30F-772B-494C-A3FD-B6F03E96C554}" presName="linear" presStyleCnt="0">
        <dgm:presLayoutVars>
          <dgm:animLvl val="lvl"/>
          <dgm:resizeHandles val="exact"/>
        </dgm:presLayoutVars>
      </dgm:prSet>
      <dgm:spPr/>
    </dgm:pt>
    <dgm:pt modelId="{C181B929-84B8-45EE-B099-46C0224CB05F}" type="pres">
      <dgm:prSet presAssocID="{5AEFB9A2-B0E7-489A-80A1-BAC330D83C60}" presName="parentText" presStyleLbl="node1" presStyleIdx="0" presStyleCnt="1">
        <dgm:presLayoutVars>
          <dgm:chMax val="0"/>
          <dgm:bulletEnabled val="1"/>
        </dgm:presLayoutVars>
      </dgm:prSet>
      <dgm:spPr/>
    </dgm:pt>
  </dgm:ptLst>
  <dgm:cxnLst>
    <dgm:cxn modelId="{58D8CECB-3937-422E-A0F1-5EF09AC37B75}" type="presOf" srcId="{5AEFB9A2-B0E7-489A-80A1-BAC330D83C60}" destId="{C181B929-84B8-45EE-B099-46C0224CB05F}" srcOrd="0" destOrd="0" presId="urn:microsoft.com/office/officeart/2005/8/layout/vList2"/>
    <dgm:cxn modelId="{B7F4A872-EB73-42AF-B9F1-FCAE0AEB8CFF}" srcId="{5DD8A30F-772B-494C-A3FD-B6F03E96C554}" destId="{5AEFB9A2-B0E7-489A-80A1-BAC330D83C60}" srcOrd="0" destOrd="0" parTransId="{A3E305BC-46D8-4840-85C2-0A82D7B95CF7}" sibTransId="{D640A492-A599-4269-A259-139CA8917016}"/>
    <dgm:cxn modelId="{4C7B9160-D38A-4734-B1C2-58948C433621}" type="presOf" srcId="{5DD8A30F-772B-494C-A3FD-B6F03E96C554}" destId="{0DB0E1AF-6630-463C-B1A3-623D864C7895}" srcOrd="0" destOrd="0" presId="urn:microsoft.com/office/officeart/2005/8/layout/vList2"/>
    <dgm:cxn modelId="{F0E1266D-D0D2-4EAC-9B5E-7EB42F193A66}" type="presParOf" srcId="{0DB0E1AF-6630-463C-B1A3-623D864C7895}" destId="{C181B929-84B8-45EE-B099-46C0224CB05F}"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BFE375C8-D734-49B5-8687-0E3108C4B293}"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775A60AA-080E-4298-8681-3CA5399A03FF}">
      <dgm:prSet/>
      <dgm:spPr/>
      <dgm:t>
        <a:bodyPr/>
        <a:lstStyle/>
        <a:p>
          <a:pPr rtl="0"/>
          <a:r>
            <a:rPr lang="en-US" b="0" baseline="0" dirty="0" smtClean="0"/>
            <a:t>2.</a:t>
          </a:r>
          <a:r>
            <a:rPr lang="bg-BG" b="0" baseline="0" dirty="0" smtClean="0"/>
            <a:t> Продажбени печалби.</a:t>
          </a:r>
          <a:r>
            <a:rPr lang="en-US" b="0" baseline="0" dirty="0" smtClean="0"/>
            <a:t/>
          </a:r>
          <a:br>
            <a:rPr lang="en-US" b="0" baseline="0" dirty="0" smtClean="0"/>
          </a:br>
          <a:endParaRPr lang="en-US" b="0" baseline="0" dirty="0"/>
        </a:p>
      </dgm:t>
    </dgm:pt>
    <dgm:pt modelId="{701440DF-D729-4241-BE87-EF94A71AAF6C}" type="parTrans" cxnId="{8A201166-1C79-4CAB-8E30-850D97CD5748}">
      <dgm:prSet/>
      <dgm:spPr/>
      <dgm:t>
        <a:bodyPr/>
        <a:lstStyle/>
        <a:p>
          <a:endParaRPr lang="en-US"/>
        </a:p>
      </dgm:t>
    </dgm:pt>
    <dgm:pt modelId="{E549FBD5-58EA-4963-840D-F89729313218}" type="sibTrans" cxnId="{8A201166-1C79-4CAB-8E30-850D97CD5748}">
      <dgm:prSet/>
      <dgm:spPr/>
      <dgm:t>
        <a:bodyPr/>
        <a:lstStyle/>
        <a:p>
          <a:endParaRPr lang="en-US"/>
        </a:p>
      </dgm:t>
    </dgm:pt>
    <dgm:pt modelId="{4531C94A-8B01-4B4B-957B-07B083F0E524}" type="pres">
      <dgm:prSet presAssocID="{BFE375C8-D734-49B5-8687-0E3108C4B293}" presName="Name0" presStyleCnt="0">
        <dgm:presLayoutVars>
          <dgm:dir/>
          <dgm:animLvl val="lvl"/>
          <dgm:resizeHandles val="exact"/>
        </dgm:presLayoutVars>
      </dgm:prSet>
      <dgm:spPr/>
    </dgm:pt>
    <dgm:pt modelId="{D17F2C37-0F75-44D7-ABAC-246C8E3CB864}" type="pres">
      <dgm:prSet presAssocID="{775A60AA-080E-4298-8681-3CA5399A03FF}" presName="linNode" presStyleCnt="0"/>
      <dgm:spPr/>
    </dgm:pt>
    <dgm:pt modelId="{2F94813F-3F76-4BD8-8D2A-F71F31C9BDB7}" type="pres">
      <dgm:prSet presAssocID="{775A60AA-080E-4298-8681-3CA5399A03FF}" presName="parentText" presStyleLbl="node1" presStyleIdx="0" presStyleCnt="1" custScaleX="192744">
        <dgm:presLayoutVars>
          <dgm:chMax val="1"/>
          <dgm:bulletEnabled val="1"/>
        </dgm:presLayoutVars>
      </dgm:prSet>
      <dgm:spPr/>
    </dgm:pt>
  </dgm:ptLst>
  <dgm:cxnLst>
    <dgm:cxn modelId="{8A201166-1C79-4CAB-8E30-850D97CD5748}" srcId="{BFE375C8-D734-49B5-8687-0E3108C4B293}" destId="{775A60AA-080E-4298-8681-3CA5399A03FF}" srcOrd="0" destOrd="0" parTransId="{701440DF-D729-4241-BE87-EF94A71AAF6C}" sibTransId="{E549FBD5-58EA-4963-840D-F89729313218}"/>
    <dgm:cxn modelId="{EFA5B081-C3E1-4CE8-9997-B79D778C2F6C}" type="presOf" srcId="{BFE375C8-D734-49B5-8687-0E3108C4B293}" destId="{4531C94A-8B01-4B4B-957B-07B083F0E524}" srcOrd="0" destOrd="0" presId="urn:microsoft.com/office/officeart/2005/8/layout/vList5"/>
    <dgm:cxn modelId="{7798CDB5-C959-436F-9258-F521B8987353}" type="presOf" srcId="{775A60AA-080E-4298-8681-3CA5399A03FF}" destId="{2F94813F-3F76-4BD8-8D2A-F71F31C9BDB7}" srcOrd="0" destOrd="0" presId="urn:microsoft.com/office/officeart/2005/8/layout/vList5"/>
    <dgm:cxn modelId="{36D51F58-9CED-48DB-B940-D60375BE5D78}" type="presParOf" srcId="{4531C94A-8B01-4B4B-957B-07B083F0E524}" destId="{D17F2C37-0F75-44D7-ABAC-246C8E3CB864}" srcOrd="0" destOrd="0" presId="urn:microsoft.com/office/officeart/2005/8/layout/vList5"/>
    <dgm:cxn modelId="{1A7DAE97-E7C3-4B6C-8D00-E0D9CCDB970E}" type="presParOf" srcId="{D17F2C37-0F75-44D7-ABAC-246C8E3CB864}" destId="{2F94813F-3F76-4BD8-8D2A-F71F31C9BDB7}" srcOrd="0" destOrd="0" presId="urn:microsoft.com/office/officeart/2005/8/layout/vList5"/>
  </dgm:cxnLst>
  <dgm:bg/>
  <dgm:whole/>
</dgm:dataModel>
</file>

<file path=ppt/diagrams/data5.xml><?xml version="1.0" encoding="utf-8"?>
<dgm:dataModel xmlns:dgm="http://schemas.openxmlformats.org/drawingml/2006/diagram" xmlns:a="http://schemas.openxmlformats.org/drawingml/2006/main">
  <dgm:ptLst>
    <dgm:pt modelId="{54FAE196-0CDC-42C6-9A12-E84336E7BA22}"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1D16A71C-2286-424C-B8AE-1563665E83EA}">
      <dgm:prSet/>
      <dgm:spPr/>
      <dgm:t>
        <a:bodyPr/>
        <a:lstStyle/>
        <a:p>
          <a:pPr rtl="0"/>
          <a:r>
            <a:rPr lang="bg-BG" dirty="0" smtClean="0"/>
            <a:t>Компаниите във финансовият сектор са, следене на продажбите и процента от оборота за печалбите. Продажбите за последните 25 месеца остават относително постояни, поради големият процент от бизнеса на агенцията. По време на предишните няколко месеца печалбите като процент от оборота е бил под средното като информацията е събрана в таблица 9.4.</a:t>
          </a:r>
          <a:endParaRPr lang="en-US" dirty="0"/>
        </a:p>
      </dgm:t>
    </dgm:pt>
    <dgm:pt modelId="{A6CD5F0B-E73E-4C6D-9586-75FA2113B22D}" type="parTrans" cxnId="{1BECD296-39F0-4A9B-A54B-EE1FD064819B}">
      <dgm:prSet/>
      <dgm:spPr/>
      <dgm:t>
        <a:bodyPr/>
        <a:lstStyle/>
        <a:p>
          <a:endParaRPr lang="en-US"/>
        </a:p>
      </dgm:t>
    </dgm:pt>
    <dgm:pt modelId="{2211E1F2-F61D-49E8-8F0E-935A8EAC475D}" type="sibTrans" cxnId="{1BECD296-39F0-4A9B-A54B-EE1FD064819B}">
      <dgm:prSet/>
      <dgm:spPr/>
      <dgm:t>
        <a:bodyPr/>
        <a:lstStyle/>
        <a:p>
          <a:endParaRPr lang="en-US"/>
        </a:p>
      </dgm:t>
    </dgm:pt>
    <dgm:pt modelId="{CD2DD364-4350-4DFC-8D33-8BA70A5A0367}" type="pres">
      <dgm:prSet presAssocID="{54FAE196-0CDC-42C6-9A12-E84336E7BA22}" presName="Name0" presStyleCnt="0">
        <dgm:presLayoutVars>
          <dgm:dir/>
          <dgm:animLvl val="lvl"/>
          <dgm:resizeHandles val="exact"/>
        </dgm:presLayoutVars>
      </dgm:prSet>
      <dgm:spPr/>
    </dgm:pt>
    <dgm:pt modelId="{AC8C0955-7C5C-44E2-9DCE-6A02F80634AC}" type="pres">
      <dgm:prSet presAssocID="{1D16A71C-2286-424C-B8AE-1563665E83EA}" presName="linNode" presStyleCnt="0"/>
      <dgm:spPr/>
    </dgm:pt>
    <dgm:pt modelId="{C9528818-4597-4179-9F62-C85A055C308E}" type="pres">
      <dgm:prSet presAssocID="{1D16A71C-2286-424C-B8AE-1563665E83EA}" presName="parentText" presStyleLbl="node1" presStyleIdx="0" presStyleCnt="1" custScaleX="272109">
        <dgm:presLayoutVars>
          <dgm:chMax val="1"/>
          <dgm:bulletEnabled val="1"/>
        </dgm:presLayoutVars>
      </dgm:prSet>
      <dgm:spPr/>
    </dgm:pt>
  </dgm:ptLst>
  <dgm:cxnLst>
    <dgm:cxn modelId="{ADA4B02B-9325-420C-9525-CC25E8A9D516}" type="presOf" srcId="{1D16A71C-2286-424C-B8AE-1563665E83EA}" destId="{C9528818-4597-4179-9F62-C85A055C308E}" srcOrd="0" destOrd="0" presId="urn:microsoft.com/office/officeart/2005/8/layout/vList5"/>
    <dgm:cxn modelId="{1BECD296-39F0-4A9B-A54B-EE1FD064819B}" srcId="{54FAE196-0CDC-42C6-9A12-E84336E7BA22}" destId="{1D16A71C-2286-424C-B8AE-1563665E83EA}" srcOrd="0" destOrd="0" parTransId="{A6CD5F0B-E73E-4C6D-9586-75FA2113B22D}" sibTransId="{2211E1F2-F61D-49E8-8F0E-935A8EAC475D}"/>
    <dgm:cxn modelId="{B2293DFA-1F0E-4592-A1BE-8A25C3D900B0}" type="presOf" srcId="{54FAE196-0CDC-42C6-9A12-E84336E7BA22}" destId="{CD2DD364-4350-4DFC-8D33-8BA70A5A0367}" srcOrd="0" destOrd="0" presId="urn:microsoft.com/office/officeart/2005/8/layout/vList5"/>
    <dgm:cxn modelId="{365EF9F6-5F5D-4FE8-A05D-F353F301358C}" type="presParOf" srcId="{CD2DD364-4350-4DFC-8D33-8BA70A5A0367}" destId="{AC8C0955-7C5C-44E2-9DCE-6A02F80634AC}" srcOrd="0" destOrd="0" presId="urn:microsoft.com/office/officeart/2005/8/layout/vList5"/>
    <dgm:cxn modelId="{89117D27-12F5-4386-885A-7D13A9CB7B89}" type="presParOf" srcId="{AC8C0955-7C5C-44E2-9DCE-6A02F80634AC}" destId="{C9528818-4597-4179-9F62-C85A055C308E}" srcOrd="0" destOrd="0" presId="urn:microsoft.com/office/officeart/2005/8/layout/vList5"/>
  </dgm:cxnLst>
  <dgm:bg/>
  <dgm:whole/>
</dgm:dataModel>
</file>

<file path=ppt/diagrams/data6.xml><?xml version="1.0" encoding="utf-8"?>
<dgm:dataModel xmlns:dgm="http://schemas.openxmlformats.org/drawingml/2006/diagram" xmlns:a="http://schemas.openxmlformats.org/drawingml/2006/main">
  <dgm:ptLst>
    <dgm:pt modelId="{08BE61A0-BF71-4358-BE6F-EB43CCECE44A}"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121457E2-277D-4445-A7B8-02B37BB94C34}">
      <dgm:prSet/>
      <dgm:spPr/>
      <dgm:t>
        <a:bodyPr/>
        <a:lstStyle/>
        <a:p>
          <a:pPr rtl="0"/>
          <a:r>
            <a:rPr lang="bg-BG" b="0" baseline="0" dirty="0" smtClean="0"/>
            <a:t>Таблица 9.4.</a:t>
          </a:r>
          <a:r>
            <a:rPr lang="en-US" b="0" baseline="0" dirty="0" smtClean="0"/>
            <a:t/>
          </a:r>
          <a:br>
            <a:rPr lang="en-US" b="0" baseline="0" dirty="0" smtClean="0"/>
          </a:br>
          <a:endParaRPr lang="en-US" b="0" baseline="0" dirty="0"/>
        </a:p>
      </dgm:t>
    </dgm:pt>
    <dgm:pt modelId="{689D05BD-BF17-433F-BB10-BA2EFA38F48A}" type="parTrans" cxnId="{614F0E23-DB1D-4544-A882-0408E871DD16}">
      <dgm:prSet/>
      <dgm:spPr/>
      <dgm:t>
        <a:bodyPr/>
        <a:lstStyle/>
        <a:p>
          <a:endParaRPr lang="en-US"/>
        </a:p>
      </dgm:t>
    </dgm:pt>
    <dgm:pt modelId="{B96B75D2-18F6-4735-8D2E-CE9A0C930857}" type="sibTrans" cxnId="{614F0E23-DB1D-4544-A882-0408E871DD16}">
      <dgm:prSet/>
      <dgm:spPr/>
      <dgm:t>
        <a:bodyPr/>
        <a:lstStyle/>
        <a:p>
          <a:endParaRPr lang="en-US"/>
        </a:p>
      </dgm:t>
    </dgm:pt>
    <dgm:pt modelId="{1C8BF393-3E1E-4C0D-9D57-AC9945E35F08}" type="pres">
      <dgm:prSet presAssocID="{08BE61A0-BF71-4358-BE6F-EB43CCECE44A}" presName="linear" presStyleCnt="0">
        <dgm:presLayoutVars>
          <dgm:animLvl val="lvl"/>
          <dgm:resizeHandles val="exact"/>
        </dgm:presLayoutVars>
      </dgm:prSet>
      <dgm:spPr/>
    </dgm:pt>
    <dgm:pt modelId="{38691DD5-CA0B-4EAA-BDEA-90D9385938A4}" type="pres">
      <dgm:prSet presAssocID="{121457E2-277D-4445-A7B8-02B37BB94C34}" presName="parentText" presStyleLbl="node1" presStyleIdx="0" presStyleCnt="1">
        <dgm:presLayoutVars>
          <dgm:chMax val="0"/>
          <dgm:bulletEnabled val="1"/>
        </dgm:presLayoutVars>
      </dgm:prSet>
      <dgm:spPr/>
    </dgm:pt>
  </dgm:ptLst>
  <dgm:cxnLst>
    <dgm:cxn modelId="{09D4F9E0-3E75-43E9-A54F-7BB8BB583B3A}" type="presOf" srcId="{08BE61A0-BF71-4358-BE6F-EB43CCECE44A}" destId="{1C8BF393-3E1E-4C0D-9D57-AC9945E35F08}" srcOrd="0" destOrd="0" presId="urn:microsoft.com/office/officeart/2005/8/layout/vList2"/>
    <dgm:cxn modelId="{614F0E23-DB1D-4544-A882-0408E871DD16}" srcId="{08BE61A0-BF71-4358-BE6F-EB43CCECE44A}" destId="{121457E2-277D-4445-A7B8-02B37BB94C34}" srcOrd="0" destOrd="0" parTransId="{689D05BD-BF17-433F-BB10-BA2EFA38F48A}" sibTransId="{B96B75D2-18F6-4735-8D2E-CE9A0C930857}"/>
    <dgm:cxn modelId="{9AD23A91-5DDC-46E4-B95E-56DDACF4AC01}" type="presOf" srcId="{121457E2-277D-4445-A7B8-02B37BB94C34}" destId="{38691DD5-CA0B-4EAA-BDEA-90D9385938A4}" srcOrd="0" destOrd="0" presId="urn:microsoft.com/office/officeart/2005/8/layout/vList2"/>
    <dgm:cxn modelId="{6E876215-7D1F-438F-A0B8-34BBE5339EDD}" type="presParOf" srcId="{1C8BF393-3E1E-4C0D-9D57-AC9945E35F08}" destId="{38691DD5-CA0B-4EAA-BDEA-90D9385938A4}"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5FBFF2C0-5224-4E42-853E-2844FB700D67}"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D0F7E37-72EF-4AF1-8BCB-D4AC53662DA7}">
      <dgm:prSet/>
      <dgm:spPr/>
      <dgm:t>
        <a:bodyPr/>
        <a:lstStyle/>
        <a:p>
          <a:pPr rtl="0"/>
          <a:r>
            <a:rPr lang="bg-BG" b="0" baseline="0" dirty="0" smtClean="0"/>
            <a:t>Фигура 9.12</a:t>
          </a:r>
          <a:endParaRPr lang="en-US" b="0" baseline="0" dirty="0"/>
        </a:p>
      </dgm:t>
    </dgm:pt>
    <dgm:pt modelId="{C1474F50-F1EC-49EB-A8AD-C7AC26A6C819}" type="parTrans" cxnId="{39B596C6-1A2F-4999-AE4D-D03622B66423}">
      <dgm:prSet/>
      <dgm:spPr/>
      <dgm:t>
        <a:bodyPr/>
        <a:lstStyle/>
        <a:p>
          <a:endParaRPr lang="en-US"/>
        </a:p>
      </dgm:t>
    </dgm:pt>
    <dgm:pt modelId="{E0285453-0C11-4E6E-87C2-0F8861BE637F}" type="sibTrans" cxnId="{39B596C6-1A2F-4999-AE4D-D03622B66423}">
      <dgm:prSet/>
      <dgm:spPr/>
      <dgm:t>
        <a:bodyPr/>
        <a:lstStyle/>
        <a:p>
          <a:endParaRPr lang="en-US"/>
        </a:p>
      </dgm:t>
    </dgm:pt>
    <dgm:pt modelId="{79D18857-95EB-432D-98D2-740A36733FA1}" type="pres">
      <dgm:prSet presAssocID="{5FBFF2C0-5224-4E42-853E-2844FB700D67}" presName="linear" presStyleCnt="0">
        <dgm:presLayoutVars>
          <dgm:animLvl val="lvl"/>
          <dgm:resizeHandles val="exact"/>
        </dgm:presLayoutVars>
      </dgm:prSet>
      <dgm:spPr/>
    </dgm:pt>
    <dgm:pt modelId="{3824B2D0-D5EC-4C5A-82BB-E7F2576B027E}" type="pres">
      <dgm:prSet presAssocID="{2D0F7E37-72EF-4AF1-8BCB-D4AC53662DA7}" presName="parentText" presStyleLbl="node1" presStyleIdx="0" presStyleCnt="1">
        <dgm:presLayoutVars>
          <dgm:chMax val="0"/>
          <dgm:bulletEnabled val="1"/>
        </dgm:presLayoutVars>
      </dgm:prSet>
      <dgm:spPr/>
    </dgm:pt>
  </dgm:ptLst>
  <dgm:cxnLst>
    <dgm:cxn modelId="{433EF846-8A7B-4A1E-8867-FABE0F9FEB65}" type="presOf" srcId="{2D0F7E37-72EF-4AF1-8BCB-D4AC53662DA7}" destId="{3824B2D0-D5EC-4C5A-82BB-E7F2576B027E}" srcOrd="0" destOrd="0" presId="urn:microsoft.com/office/officeart/2005/8/layout/vList2"/>
    <dgm:cxn modelId="{89915EDD-3603-4449-8733-2E9CCAC56875}" type="presOf" srcId="{5FBFF2C0-5224-4E42-853E-2844FB700D67}" destId="{79D18857-95EB-432D-98D2-740A36733FA1}" srcOrd="0" destOrd="0" presId="urn:microsoft.com/office/officeart/2005/8/layout/vList2"/>
    <dgm:cxn modelId="{39B596C6-1A2F-4999-AE4D-D03622B66423}" srcId="{5FBFF2C0-5224-4E42-853E-2844FB700D67}" destId="{2D0F7E37-72EF-4AF1-8BCB-D4AC53662DA7}" srcOrd="0" destOrd="0" parTransId="{C1474F50-F1EC-49EB-A8AD-C7AC26A6C819}" sibTransId="{E0285453-0C11-4E6E-87C2-0F8861BE637F}"/>
    <dgm:cxn modelId="{94D1C5E2-2345-4F01-B3A7-A6D6D0B357F1}" type="presParOf" srcId="{79D18857-95EB-432D-98D2-740A36733FA1}" destId="{3824B2D0-D5EC-4C5A-82BB-E7F2576B027E}"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8B4FE93C-0A37-42B3-AA28-1E757AE40F94}"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9F13ABAF-6EDC-4DF4-9949-1AAD9A3EA3D1}">
      <dgm:prSet/>
      <dgm:spPr/>
      <dgm:t>
        <a:bodyPr/>
        <a:lstStyle/>
        <a:p>
          <a:pPr rtl="0"/>
          <a:r>
            <a:rPr lang="bg-BG" dirty="0" smtClean="0"/>
            <a:t>В три участъка на електронната компания е трябвало да се прогнозират продажбите,доход на годишна база и актуализиране на прогнози всеки месец. Тези прогнози са от решаващо значение за набирането на персонал и ресурси в организацията. Прогнозата обикновено се извършва една година предварително. Едномесечната прогноза е смятана за разумно  надеждна. Ако е от 3 месеца прогнозата е надеждна,графикът би могъл да стане по – ефективен. Таблица 9.5 показва от три месеца прогнозите, направени от 3 девизии в продължение на 20 последователни месеца. Показва се деиствителният доход за всеки месец. Проверяват се данните като се използват подходящите техники.</a:t>
          </a:r>
          <a:endParaRPr lang="en-US" dirty="0"/>
        </a:p>
      </dgm:t>
    </dgm:pt>
    <dgm:pt modelId="{F1E50D16-4775-4D5C-A1F5-25C8C897503B}" type="parTrans" cxnId="{A0F926D9-A42A-47C2-918A-E599A5EC92DF}">
      <dgm:prSet/>
      <dgm:spPr/>
      <dgm:t>
        <a:bodyPr/>
        <a:lstStyle/>
        <a:p>
          <a:endParaRPr lang="en-US"/>
        </a:p>
      </dgm:t>
    </dgm:pt>
    <dgm:pt modelId="{0A6646D2-D7B0-48CE-946F-FCE4A563FDB4}" type="sibTrans" cxnId="{A0F926D9-A42A-47C2-918A-E599A5EC92DF}">
      <dgm:prSet/>
      <dgm:spPr/>
      <dgm:t>
        <a:bodyPr/>
        <a:lstStyle/>
        <a:p>
          <a:endParaRPr lang="en-US"/>
        </a:p>
      </dgm:t>
    </dgm:pt>
    <dgm:pt modelId="{9838A54C-D3A1-4375-A0A9-2E56ABF05BF9}" type="pres">
      <dgm:prSet presAssocID="{8B4FE93C-0A37-42B3-AA28-1E757AE40F94}" presName="Name0" presStyleCnt="0">
        <dgm:presLayoutVars>
          <dgm:dir/>
          <dgm:animLvl val="lvl"/>
          <dgm:resizeHandles val="exact"/>
        </dgm:presLayoutVars>
      </dgm:prSet>
      <dgm:spPr/>
    </dgm:pt>
    <dgm:pt modelId="{86D74F90-F258-47F7-AEAB-1AEABA11A12F}" type="pres">
      <dgm:prSet presAssocID="{9F13ABAF-6EDC-4DF4-9949-1AAD9A3EA3D1}" presName="linNode" presStyleCnt="0"/>
      <dgm:spPr/>
    </dgm:pt>
    <dgm:pt modelId="{4232E9C6-7A1A-4979-8A39-1EFBED46698A}" type="pres">
      <dgm:prSet presAssocID="{9F13ABAF-6EDC-4DF4-9949-1AAD9A3EA3D1}" presName="parentText" presStyleLbl="node1" presStyleIdx="0" presStyleCnt="1" custScaleX="266440">
        <dgm:presLayoutVars>
          <dgm:chMax val="1"/>
          <dgm:bulletEnabled val="1"/>
        </dgm:presLayoutVars>
      </dgm:prSet>
      <dgm:spPr/>
    </dgm:pt>
  </dgm:ptLst>
  <dgm:cxnLst>
    <dgm:cxn modelId="{FCED7BF5-86FE-45D1-8A5C-2D04167930D1}" type="presOf" srcId="{8B4FE93C-0A37-42B3-AA28-1E757AE40F94}" destId="{9838A54C-D3A1-4375-A0A9-2E56ABF05BF9}" srcOrd="0" destOrd="0" presId="urn:microsoft.com/office/officeart/2005/8/layout/vList5"/>
    <dgm:cxn modelId="{A0F926D9-A42A-47C2-918A-E599A5EC92DF}" srcId="{8B4FE93C-0A37-42B3-AA28-1E757AE40F94}" destId="{9F13ABAF-6EDC-4DF4-9949-1AAD9A3EA3D1}" srcOrd="0" destOrd="0" parTransId="{F1E50D16-4775-4D5C-A1F5-25C8C897503B}" sibTransId="{0A6646D2-D7B0-48CE-946F-FCE4A563FDB4}"/>
    <dgm:cxn modelId="{5F4230BC-6E7D-452B-AB60-19831E321F89}" type="presOf" srcId="{9F13ABAF-6EDC-4DF4-9949-1AAD9A3EA3D1}" destId="{4232E9C6-7A1A-4979-8A39-1EFBED46698A}" srcOrd="0" destOrd="0" presId="urn:microsoft.com/office/officeart/2005/8/layout/vList5"/>
    <dgm:cxn modelId="{F0CC0612-94F2-4DDE-8A5C-329DBA1C3DDE}" type="presParOf" srcId="{9838A54C-D3A1-4375-A0A9-2E56ABF05BF9}" destId="{86D74F90-F258-47F7-AEAB-1AEABA11A12F}" srcOrd="0" destOrd="0" presId="urn:microsoft.com/office/officeart/2005/8/layout/vList5"/>
    <dgm:cxn modelId="{5CA95DA2-F654-4458-9525-7F687EFA4C88}" type="presParOf" srcId="{86D74F90-F258-47F7-AEAB-1AEABA11A12F}" destId="{4232E9C6-7A1A-4979-8A39-1EFBED46698A}"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253B088-970B-401E-874D-DBE49B4B04AC}" type="datetimeFigureOut">
              <a:rPr lang="en-US" smtClean="0"/>
              <a:t>5/9/2010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D1C5714-CED0-4E29-A043-E0B0DF78352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53B088-970B-401E-874D-DBE49B4B04AC}" type="datetimeFigureOut">
              <a:rPr lang="en-US" smtClean="0"/>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C5714-CED0-4E29-A043-E0B0DF7835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53B088-970B-401E-874D-DBE49B4B04AC}" type="datetimeFigureOut">
              <a:rPr lang="en-US" smtClean="0"/>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C5714-CED0-4E29-A043-E0B0DF7835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253B088-970B-401E-874D-DBE49B4B04AC}" type="datetimeFigureOut">
              <a:rPr lang="en-US" smtClean="0"/>
              <a:t>5/9/2010</a:t>
            </a:fld>
            <a:endParaRPr lang="en-US"/>
          </a:p>
        </p:txBody>
      </p:sp>
      <p:sp>
        <p:nvSpPr>
          <p:cNvPr id="9" name="Slide Number Placeholder 8"/>
          <p:cNvSpPr>
            <a:spLocks noGrp="1"/>
          </p:cNvSpPr>
          <p:nvPr>
            <p:ph type="sldNum" sz="quarter" idx="15"/>
          </p:nvPr>
        </p:nvSpPr>
        <p:spPr/>
        <p:txBody>
          <a:bodyPr rtlCol="0"/>
          <a:lstStyle/>
          <a:p>
            <a:fld id="{7D1C5714-CED0-4E29-A043-E0B0DF78352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253B088-970B-401E-874D-DBE49B4B04AC}" type="datetimeFigureOut">
              <a:rPr lang="en-US" smtClean="0"/>
              <a:t>5/9/2010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D1C5714-CED0-4E29-A043-E0B0DF78352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253B088-970B-401E-874D-DBE49B4B04AC}" type="datetimeFigureOut">
              <a:rPr lang="en-US" smtClean="0"/>
              <a:t>5/9/2010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1C5714-CED0-4E29-A043-E0B0DF78352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253B088-970B-401E-874D-DBE49B4B04AC}" type="datetimeFigureOut">
              <a:rPr lang="en-US" smtClean="0"/>
              <a:t>5/9/2010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1C5714-CED0-4E29-A043-E0B0DF78352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253B088-970B-401E-874D-DBE49B4B04AC}" type="datetimeFigureOut">
              <a:rPr lang="en-US" smtClean="0"/>
              <a:t>5/9/2010</a:t>
            </a:fld>
            <a:endParaRPr lang="en-US"/>
          </a:p>
        </p:txBody>
      </p:sp>
      <p:sp>
        <p:nvSpPr>
          <p:cNvPr id="7" name="Slide Number Placeholder 6"/>
          <p:cNvSpPr>
            <a:spLocks noGrp="1"/>
          </p:cNvSpPr>
          <p:nvPr>
            <p:ph type="sldNum" sz="quarter" idx="11"/>
          </p:nvPr>
        </p:nvSpPr>
        <p:spPr/>
        <p:txBody>
          <a:bodyPr rtlCol="0"/>
          <a:lstStyle/>
          <a:p>
            <a:fld id="{7D1C5714-CED0-4E29-A043-E0B0DF78352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3B088-970B-401E-874D-DBE49B4B04AC}" type="datetimeFigureOut">
              <a:rPr lang="en-US" smtClean="0"/>
              <a:t>5/9/2010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1C5714-CED0-4E29-A043-E0B0DF78352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253B088-970B-401E-874D-DBE49B4B04AC}" type="datetimeFigureOut">
              <a:rPr lang="en-US" smtClean="0"/>
              <a:t>5/9/2010</a:t>
            </a:fld>
            <a:endParaRPr lang="en-US"/>
          </a:p>
        </p:txBody>
      </p:sp>
      <p:sp>
        <p:nvSpPr>
          <p:cNvPr id="22" name="Slide Number Placeholder 21"/>
          <p:cNvSpPr>
            <a:spLocks noGrp="1"/>
          </p:cNvSpPr>
          <p:nvPr>
            <p:ph type="sldNum" sz="quarter" idx="15"/>
          </p:nvPr>
        </p:nvSpPr>
        <p:spPr/>
        <p:txBody>
          <a:bodyPr rtlCol="0"/>
          <a:lstStyle/>
          <a:p>
            <a:fld id="{7D1C5714-CED0-4E29-A043-E0B0DF78352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253B088-970B-401E-874D-DBE49B4B04AC}" type="datetimeFigureOut">
              <a:rPr lang="en-US" smtClean="0"/>
              <a:t>5/9/2010</a:t>
            </a:fld>
            <a:endParaRPr lang="en-US"/>
          </a:p>
        </p:txBody>
      </p:sp>
      <p:sp>
        <p:nvSpPr>
          <p:cNvPr id="18" name="Slide Number Placeholder 17"/>
          <p:cNvSpPr>
            <a:spLocks noGrp="1"/>
          </p:cNvSpPr>
          <p:nvPr>
            <p:ph type="sldNum" sz="quarter" idx="11"/>
          </p:nvPr>
        </p:nvSpPr>
        <p:spPr/>
        <p:txBody>
          <a:bodyPr rtlCol="0"/>
          <a:lstStyle/>
          <a:p>
            <a:fld id="{7D1C5714-CED0-4E29-A043-E0B0DF78352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253B088-970B-401E-874D-DBE49B4B04AC}" type="datetimeFigureOut">
              <a:rPr lang="en-US" smtClean="0"/>
              <a:t>5/9/2010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D1C5714-CED0-4E29-A043-E0B0DF78352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diagramLayout" Target="../diagrams/layout4.xml"/><Relationship Id="rId7" Type="http://schemas.openxmlformats.org/officeDocument/2006/relationships/diagramLayout" Target="../diagrams/layout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diagramColors" Target="../diagrams/colors5.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905000"/>
            <a:ext cx="6172200" cy="1894362"/>
          </a:xfrm>
        </p:spPr>
        <p:txBody>
          <a:bodyPr>
            <a:normAutofit fontScale="90000"/>
          </a:bodyPr>
          <a:lstStyle/>
          <a:p>
            <a:r>
              <a:rPr lang="bg-BG" dirty="0" smtClean="0"/>
              <a:t>Реферат </a:t>
            </a:r>
            <a:r>
              <a:rPr lang="en-US" dirty="0" smtClean="0"/>
              <a:t/>
            </a:r>
            <a:br>
              <a:rPr lang="en-US" dirty="0" smtClean="0"/>
            </a:br>
            <a:r>
              <a:rPr lang="bg-BG" dirty="0" smtClean="0"/>
              <a:t>По</a:t>
            </a:r>
            <a:r>
              <a:rPr lang="en-US" dirty="0" smtClean="0"/>
              <a:t/>
            </a:r>
            <a:br>
              <a:rPr lang="en-US" dirty="0" smtClean="0"/>
            </a:br>
            <a:r>
              <a:rPr lang="bg-BG" dirty="0" smtClean="0"/>
              <a:t> КНЕА</a:t>
            </a:r>
            <a:r>
              <a:rPr lang="en-US" dirty="0" smtClean="0"/>
              <a:t/>
            </a:r>
            <a:br>
              <a:rPr lang="en-US" dirty="0" smtClean="0"/>
            </a:br>
            <a:r>
              <a:rPr lang="bg-BG" dirty="0" smtClean="0"/>
              <a:t>Тема:</a:t>
            </a:r>
            <a:r>
              <a:rPr lang="en-US" dirty="0" smtClean="0"/>
              <a:t/>
            </a:r>
            <a:br>
              <a:rPr lang="en-US" dirty="0" smtClean="0"/>
            </a:br>
            <a:r>
              <a:rPr lang="en-US" dirty="0" err="1" smtClean="0"/>
              <a:t>Работ</a:t>
            </a:r>
            <a:r>
              <a:rPr lang="bg-BG" dirty="0" smtClean="0"/>
              <a:t>н</a:t>
            </a:r>
            <a:r>
              <a:rPr lang="en-US" dirty="0" smtClean="0"/>
              <a:t>и </a:t>
            </a:r>
            <a:r>
              <a:rPr lang="en-US" dirty="0" err="1" smtClean="0"/>
              <a:t>примери</a:t>
            </a:r>
            <a:r>
              <a:rPr lang="bg-BG" dirty="0" smtClean="0"/>
              <a:t> :</a:t>
            </a:r>
            <a:r>
              <a:rPr lang="en-US" dirty="0" smtClean="0"/>
              <a:t/>
            </a:r>
            <a:br>
              <a:rPr lang="en-US" dirty="0" smtClean="0"/>
            </a:br>
            <a:r>
              <a:rPr lang="bg-BG" i="1" u="sng" dirty="0" smtClean="0"/>
              <a:t>Стр. 265-269</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bg-BG" dirty="0" smtClean="0"/>
              <a:t>Изготвил: </a:t>
            </a:r>
            <a:r>
              <a:rPr lang="bg-BG" i="1" dirty="0" smtClean="0"/>
              <a:t> </a:t>
            </a:r>
            <a:r>
              <a:rPr lang="bg-BG" dirty="0" smtClean="0"/>
              <a:t> </a:t>
            </a:r>
            <a:r>
              <a:rPr lang="bg-BG" i="1" dirty="0" smtClean="0"/>
              <a:t>Тодор Пламенов Димитров ФЕТТ</a:t>
            </a:r>
            <a:r>
              <a:rPr lang="bg-BG" dirty="0" smtClean="0"/>
              <a:t>, гр. </a:t>
            </a:r>
            <a:r>
              <a:rPr lang="bg-BG" i="1" dirty="0" smtClean="0"/>
              <a:t>44</a:t>
            </a:r>
            <a:r>
              <a:rPr lang="bg-BG" dirty="0" smtClean="0"/>
              <a:t>, фак. №</a:t>
            </a:r>
            <a:r>
              <a:rPr lang="bg-BG" i="1" dirty="0" smtClean="0"/>
              <a:t>101207044</a:t>
            </a:r>
            <a:endParaRPr lang="en-US" dirty="0" smtClean="0"/>
          </a:p>
          <a:p>
            <a:endParaRPr lang="en-US"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lvl="0"/>
            <a:r>
              <a:rPr lang="en-US" dirty="0" smtClean="0"/>
              <a:t>3.</a:t>
            </a:r>
            <a:r>
              <a:rPr lang="bg-BG" dirty="0" smtClean="0"/>
              <a:t> Приходни прогнози.</a:t>
            </a:r>
            <a:r>
              <a:rPr lang="en-US" dirty="0" smtClean="0"/>
              <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2.jpg"/>
          <p:cNvPicPr>
            <a:picLocks noGrp="1" noChangeAspect="1"/>
          </p:cNvPicPr>
          <p:nvPr>
            <p:ph sz="quarter" idx="1"/>
          </p:nvPr>
        </p:nvPicPr>
        <p:blipFill>
          <a:blip r:embed="rId2"/>
          <a:stretch>
            <a:fillRect/>
          </a:stretch>
        </p:blipFill>
        <p:spPr>
          <a:xfrm>
            <a:off x="1066800" y="1676400"/>
            <a:ext cx="6246856" cy="4873625"/>
          </a:xfrm>
          <a:prstGeom prst="rect">
            <a:avLst/>
          </a:prstGeom>
          <a:ln w="88900" cap="sq" cmpd="thickThin">
            <a:solidFill>
              <a:srgbClr val="000000"/>
            </a:solidFill>
            <a:prstDash val="solid"/>
            <a:miter lim="800000"/>
          </a:ln>
          <a:effectLst>
            <a:innerShdw blurRad="76200">
              <a:srgbClr val="000000"/>
            </a:innerShdw>
          </a:effectLst>
        </p:spPr>
      </p:pic>
      <p:sp>
        <p:nvSpPr>
          <p:cNvPr id="5" name="Right Arrow 4"/>
          <p:cNvSpPr/>
          <p:nvPr/>
        </p:nvSpPr>
        <p:spPr>
          <a:xfrm>
            <a:off x="533400" y="762000"/>
            <a:ext cx="4572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trips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Content Placeholder 3" descr="0.jpg"/>
          <p:cNvPicPr>
            <a:picLocks noGrp="1" noChangeAspect="1"/>
          </p:cNvPicPr>
          <p:nvPr>
            <p:ph sz="quarter" idx="1"/>
          </p:nvPr>
        </p:nvPicPr>
        <p:blipFill>
          <a:blip r:embed="rId6"/>
          <a:stretch>
            <a:fillRect/>
          </a:stretch>
        </p:blipFill>
        <p:spPr>
          <a:xfrm>
            <a:off x="685800" y="1981200"/>
            <a:ext cx="7063529" cy="3859212"/>
          </a:xfrm>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style>
          <a:lnRef idx="1">
            <a:schemeClr val="accent1"/>
          </a:lnRef>
          <a:fillRef idx="3">
            <a:schemeClr val="accent1"/>
          </a:fillRef>
          <a:effectRef idx="2">
            <a:schemeClr val="accent1"/>
          </a:effectRef>
          <a:fontRef idx="minor">
            <a:schemeClr val="lt1"/>
          </a:fontRef>
        </p:style>
        <p:txBody>
          <a:bodyPr>
            <a:normAutofit fontScale="92500"/>
          </a:bodyPr>
          <a:lstStyle/>
          <a:p>
            <a:r>
              <a:rPr lang="bg-BG" dirty="0" smtClean="0"/>
              <a:t>В диаграмата , показана на на фиг.9.11 потвърдените колебания  имат един и същ период от време така ,че външен фактор ще засегне всички 3 процеса. Таблицата показва ,че процес 3 е най- близко  до целта,като това също може да се види на индивидуалната графика. След това следва процес 4 по близост до целта предходван от процес номер 5. Това може да се види на фиг. 9.10 След първоначалното разделение на графиките, те остават паралелни и на известно разстояние един от друг като се вижда, че това разстояние е близо до нулата. Четенето на  двете графики заедно дава много ясна представа за поведението на процесите.</a:t>
            </a:r>
            <a:endParaRPr lang="en-US" dirty="0" smtClean="0"/>
          </a:p>
          <a:p>
            <a:endParaRPr lang="en-US" dirty="0"/>
          </a:p>
        </p:txBody>
      </p:sp>
      <p:sp>
        <p:nvSpPr>
          <p:cNvPr id="4" name="Rounded Rectangle 3"/>
          <p:cNvSpPr/>
          <p:nvPr/>
        </p:nvSpPr>
        <p:spPr>
          <a:xfrm>
            <a:off x="457200" y="685800"/>
            <a:ext cx="4724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Фиг.9.11</a:t>
            </a:r>
            <a:r>
              <a:rPr lang="en-US" dirty="0" smtClean="0"/>
              <a:t/>
            </a:r>
            <a:br>
              <a:rPr lang="en-US" dirty="0" smtClean="0"/>
            </a:br>
            <a:endParaRPr lang="en-US" dirty="0"/>
          </a:p>
        </p:txBody>
      </p:sp>
      <p:pic>
        <p:nvPicPr>
          <p:cNvPr id="4" name="Content Placeholder 3" descr="3.jpg"/>
          <p:cNvPicPr>
            <a:picLocks noGrp="1" noChangeAspect="1"/>
          </p:cNvPicPr>
          <p:nvPr>
            <p:ph sz="quarter" idx="1"/>
          </p:nvPr>
        </p:nvPicPr>
        <p:blipFill>
          <a:blip r:embed="rId2"/>
          <a:stretch>
            <a:fillRect/>
          </a:stretch>
        </p:blipFill>
        <p:spPr>
          <a:xfrm>
            <a:off x="304800" y="1600200"/>
            <a:ext cx="6557963" cy="4851671"/>
          </a:xfrm>
          <a:scene3d>
            <a:camera prst="orthographicFront"/>
            <a:lightRig rig="sunset" dir="t"/>
          </a:scene3d>
          <a:sp3d prstMaterial="metal">
            <a:bevelT prst="slope"/>
            <a:bevelB w="114300" prst="artDeco"/>
          </a:sp3d>
        </p:spPr>
      </p:pic>
      <p:sp>
        <p:nvSpPr>
          <p:cNvPr id="5" name="Oval 4"/>
          <p:cNvSpPr/>
          <p:nvPr/>
        </p:nvSpPr>
        <p:spPr>
          <a:xfrm>
            <a:off x="6400800" y="381000"/>
            <a:ext cx="21336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trips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Content Placeholder 3" descr="1.jpg"/>
          <p:cNvPicPr>
            <a:picLocks noGrp="1" noChangeAspect="1"/>
          </p:cNvPicPr>
          <p:nvPr>
            <p:ph sz="quarter" idx="1"/>
          </p:nvPr>
        </p:nvPicPr>
        <p:blipFill>
          <a:blip r:embed="rId6"/>
          <a:stretch>
            <a:fillRect/>
          </a:stretch>
        </p:blipFill>
        <p:spPr>
          <a:xfrm>
            <a:off x="914400" y="2057400"/>
            <a:ext cx="6496050" cy="3810000"/>
          </a:xfrm>
          <a:scene3d>
            <a:camera prst="orthographicFront"/>
            <a:lightRig rig="sunset" dir="t"/>
          </a:scene3d>
          <a:sp3d prstMaterial="metal">
            <a:bevelT w="101600" prst="riblet"/>
          </a:sp3d>
        </p:spPr>
      </p:pic>
    </p:spTree>
  </p:cSld>
  <p:clrMapOvr>
    <a:masterClrMapping/>
  </p:clrMapOvr>
  <p:transition>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Content Placeholder 3" descr="4.jpg"/>
          <p:cNvPicPr>
            <a:picLocks noGrp="1" noChangeAspect="1"/>
          </p:cNvPicPr>
          <p:nvPr>
            <p:ph sz="quarter" idx="1"/>
          </p:nvPr>
        </p:nvPicPr>
        <p:blipFill>
          <a:blip r:embed="rId6"/>
          <a:stretch>
            <a:fillRect/>
          </a:stretch>
        </p:blipFill>
        <p:spPr>
          <a:xfrm>
            <a:off x="1452562" y="2212975"/>
            <a:ext cx="5476875" cy="3648075"/>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style>
          <a:lnRef idx="0">
            <a:schemeClr val="accent1"/>
          </a:lnRef>
          <a:fillRef idx="3">
            <a:schemeClr val="accent1"/>
          </a:fillRef>
          <a:effectRef idx="3">
            <a:schemeClr val="accent1"/>
          </a:effectRef>
          <a:fontRef idx="minor">
            <a:schemeClr val="lt1"/>
          </a:fontRef>
        </p:style>
        <p:txBody>
          <a:bodyPr>
            <a:normAutofit fontScale="85000" lnSpcReduction="20000"/>
          </a:bodyPr>
          <a:lstStyle/>
          <a:p>
            <a:r>
              <a:rPr lang="bg-BG" dirty="0" smtClean="0"/>
              <a:t>След  </a:t>
            </a:r>
            <a:r>
              <a:rPr lang="en-US" dirty="0" smtClean="0"/>
              <a:t>SPC</a:t>
            </a:r>
            <a:r>
              <a:rPr lang="bg-BG" dirty="0" smtClean="0"/>
              <a:t> обучението, фирменият счетоводител решава да анализира своите данни като ги въвежда в диаграми. Той изчислява средната печалба за периода да бъде 8,0 % и изважда тази стойност от печалбата всеки месец. След това всички различия се нанасят като на фиг. 9.12. Драматичните промени които се състоят през май и около Септември в година 1,а през май година 2 са изследвани и е установено със следните причини.</a:t>
            </a:r>
            <a:endParaRPr lang="en-US" dirty="0" smtClean="0"/>
          </a:p>
          <a:p>
            <a:r>
              <a:rPr lang="bg-BG" u="sng" dirty="0" smtClean="0"/>
              <a:t>Май Година 1 – Въвеждане на „Ефективно” плащане.</a:t>
            </a:r>
            <a:endParaRPr lang="en-US" dirty="0" smtClean="0"/>
          </a:p>
          <a:p>
            <a:r>
              <a:rPr lang="bg-BG" u="sng" dirty="0" smtClean="0"/>
              <a:t>Септември Година 1  - Въвеждане на качеството,екипи и подобрение.</a:t>
            </a:r>
            <a:endParaRPr lang="en-US" dirty="0" smtClean="0"/>
          </a:p>
          <a:p>
            <a:r>
              <a:rPr lang="bg-BG" u="sng" dirty="0" smtClean="0"/>
              <a:t>Май Година 2 – Преразглеждане на ефективностната схема за изплащане на бонуси.</a:t>
            </a:r>
            <a:endParaRPr lang="en-US" dirty="0" smtClean="0"/>
          </a:p>
          <a:p>
            <a:r>
              <a:rPr lang="bg-BG" dirty="0" smtClean="0"/>
              <a:t>В мотивацията си (или по друг начин) въздеиствието на управленски решения или  действия често се проявява  от бизнес  резултатите по този начин. Техниката е полезна в изобличаването и промяната на точки, така че възможните причини могат да бъдат изследвани.</a:t>
            </a:r>
            <a:endParaRPr lang="en-US" dirty="0" smtClean="0"/>
          </a:p>
          <a:p>
            <a:endParaRPr lang="en-US" dirty="0" smtClean="0"/>
          </a:p>
          <a:p>
            <a:endParaRPr lang="en-US" dirty="0"/>
          </a:p>
        </p:txBody>
      </p:sp>
      <p:sp>
        <p:nvSpPr>
          <p:cNvPr id="4" name="Right Arrow 3"/>
          <p:cNvSpPr/>
          <p:nvPr/>
        </p:nvSpPr>
        <p:spPr>
          <a:xfrm>
            <a:off x="533400" y="838200"/>
            <a:ext cx="4876800"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blinds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TotalTime>
  <Words>505</Words>
  <Application>Microsoft Office PowerPoint</Application>
  <PresentationFormat>On-screen Show (4:3)</PresentationFormat>
  <Paragraphs>18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Реферат  По  КНЕА Тема: Работни примери : Стр. 265-269 </vt:lpstr>
      <vt:lpstr>Slide 2</vt:lpstr>
      <vt:lpstr>Slide 3</vt:lpstr>
      <vt:lpstr>Slide 4</vt:lpstr>
      <vt:lpstr>Slide 5</vt:lpstr>
      <vt:lpstr>Фиг.9.11 </vt:lpstr>
      <vt:lpstr>Slide 7</vt:lpstr>
      <vt:lpstr>Slide 8</vt:lpstr>
      <vt:lpstr>Slide 9</vt:lpstr>
      <vt:lpstr>3. Приходни прогнози. </vt:lpstr>
      <vt:lpstr>Slide 11</vt:lpstr>
    </vt:vector>
  </TitlesOfParts>
  <Company>ASUS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Реферат  По  КНЕА Тема: Работни примери : Стр. 265-269 </dc:title>
  <dc:creator>TOTO</dc:creator>
  <cp:lastModifiedBy>TOTO</cp:lastModifiedBy>
  <cp:revision>3</cp:revision>
  <dcterms:created xsi:type="dcterms:W3CDTF">2010-05-08T22:21:45Z</dcterms:created>
  <dcterms:modified xsi:type="dcterms:W3CDTF">2010-05-08T22:44:20Z</dcterms:modified>
</cp:coreProperties>
</file>